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7" r:id="rId3"/>
    <p:sldId id="281" r:id="rId4"/>
    <p:sldId id="257" r:id="rId5"/>
    <p:sldId id="259" r:id="rId6"/>
    <p:sldId id="260" r:id="rId7"/>
    <p:sldId id="266" r:id="rId8"/>
    <p:sldId id="262" r:id="rId9"/>
    <p:sldId id="263" r:id="rId10"/>
    <p:sldId id="264" r:id="rId11"/>
    <p:sldId id="268" r:id="rId12"/>
    <p:sldId id="269" r:id="rId13"/>
    <p:sldId id="270" r:id="rId14"/>
    <p:sldId id="271" r:id="rId15"/>
    <p:sldId id="272" r:id="rId16"/>
    <p:sldId id="274" r:id="rId17"/>
    <p:sldId id="273" r:id="rId18"/>
    <p:sldId id="277" r:id="rId19"/>
    <p:sldId id="279" r:id="rId20"/>
    <p:sldId id="275" r:id="rId21"/>
    <p:sldId id="276" r:id="rId22"/>
    <p:sldId id="28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4EE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78"/>
    <p:restoredTop sz="93850"/>
  </p:normalViewPr>
  <p:slideViewPr>
    <p:cSldViewPr snapToGrid="0" snapToObjects="1">
      <p:cViewPr>
        <p:scale>
          <a:sx n="120" d="100"/>
          <a:sy n="120" d="100"/>
        </p:scale>
        <p:origin x="1776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DD7734-140A-0448-BD78-048EC4867908}" type="datetimeFigureOut">
              <a:rPr lang="en-US" smtClean="0"/>
              <a:t>9/8/18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235604-B57C-E64B-B261-7BF82DD5E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042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because in the formulas they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598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48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1901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57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208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because in the formulas they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same cell in the next state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397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44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25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324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814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54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799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183E4-EC5B-B645-BB6A-1D709C235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46EADA-F4E3-264E-86A6-28AE6B9DC1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001D4-849E-F549-8869-0F302BC9D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C9B82-5D86-A448-AAF3-C24650774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FAAE3-FC0D-1349-828C-08ACAF0BB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428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FE109-7DA7-D94E-83B5-9D2B770C4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EA2F8F-3899-5B42-BB5C-34A7DA9BA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FCFA9-8F58-704C-98C9-4469705CD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743E7-C844-D145-8C42-383E0F63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3E55C-7C60-0747-B8B3-975AA374F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639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A7CBB9-B163-9E47-8F8D-D2EFBAB69B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E97FF-274B-0A49-96AE-DF9142576C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665C6-EE1D-AD40-9115-1BF5E1D34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01B0C-8E11-1046-93E1-AFF5D3A29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E5D84-B5A5-DA4F-AC8F-3EAE338CC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053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5F93-928C-CC4F-A4E8-8531D7845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8ECD6-E341-5247-94AD-52615FD12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41C47-0AD6-BF43-ADB0-AC6305B35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632D8-CEE1-644C-BA13-77DB28AAC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61A24-0B47-A946-8C87-4057CE66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535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A4AC6-DE91-0048-A850-7A643CD66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DA94D-4D9B-774B-ACC2-C31922BA7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4A82E-9CBE-A447-AC6D-AEC3FA13E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96C03-6CAD-4648-A35E-5D066994D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7ECD4-3F27-5041-86BF-59C29E05D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236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A0DC6-DC65-6047-A3CC-A40931FE9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C3389-0D39-2F45-B368-D329380828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9C65D0-F972-D041-A5C9-DAECDE48D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3DD9E8-5285-6A4D-9E68-3C44C5EAB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0A0FE8-0B93-374C-9969-837455799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F562B9-7C65-3341-8CD4-896CEA89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97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A31DA-D9C5-5C40-B605-326CF6F98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BBC18-7DD5-5147-A621-3DADB4C66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8C37F-207B-ED4C-A636-F61881070D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E3939-DD60-9B43-BE69-559AA3D3C6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721B47-B050-6549-92B2-B967291913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487D7E-57AB-E745-BE49-7E7EC8A11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B28FCA-C819-D742-BF65-2C60B0924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71273B-9317-7947-A5E3-CEDC12D7E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323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4B28D-458D-8D40-8738-F90370470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D56590-0FC3-D748-BD61-345477AF6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214AC-3AE7-7942-A23E-BD9A3EF85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54557B-C1A2-AE47-B3F3-5EADB68E5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41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6C4146-1B9D-CB48-966D-EC63720EA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EA9E25-BDD4-4F41-BE3B-6591D2152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0E6B1-E7EE-314B-8EAF-BFAD5ECF7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00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AA480-CF15-084A-AC6B-63CCC6A5B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23077-18F7-C04D-B146-997674CBE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6DC2EB-BECD-DD45-A584-DF93DCD60A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9BCBAB-0DAB-A94D-A9D9-2B9DBD543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6F2B85-6821-104E-9ACE-97BF5EC14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3FB6F-4B95-9A47-886B-AD83C4CC7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982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0BDE2-A60C-B34C-95AA-914756242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576ABC-CB09-AE48-9E29-BADC8DC3A9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B7C655-6DAC-2142-8A63-C3B70BB827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B503BC-E9FE-A74D-A072-BBD6B3E94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ABC6DD-F864-2349-ABCB-DABB016B2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CDC69-9053-4947-87D1-C72C45A57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859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CAE085-2EE8-F840-977E-07632F234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B52AD-5A6E-354D-803A-781A5E753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0EF74-BC0D-A342-A603-24703FC11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DE4F2-7F72-1440-8B92-0D9664A4271B}" type="datetimeFigureOut">
              <a:rPr lang="en-US" smtClean="0"/>
              <a:t>9/8/18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0B017-51E1-E24B-AA72-60C8C235C2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72436-8FF3-BC42-8785-00CC1775FF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481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2.png"/><Relationship Id="rId3" Type="http://schemas.openxmlformats.org/officeDocument/2006/relationships/image" Target="../media/image48.png"/><Relationship Id="rId21" Type="http://schemas.openxmlformats.org/officeDocument/2006/relationships/image" Target="../media/image67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1.png"/><Relationship Id="rId20" Type="http://schemas.openxmlformats.org/officeDocument/2006/relationships/image" Target="../media/image66.png"/><Relationship Id="rId29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70.png"/><Relationship Id="rId32" Type="http://schemas.openxmlformats.org/officeDocument/2006/relationships/image" Target="../media/image81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9.png"/><Relationship Id="rId28" Type="http://schemas.openxmlformats.org/officeDocument/2006/relationships/image" Target="../media/image74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31" Type="http://schemas.openxmlformats.org/officeDocument/2006/relationships/image" Target="../media/image8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8.png"/><Relationship Id="rId27" Type="http://schemas.openxmlformats.org/officeDocument/2006/relationships/image" Target="../media/image86.png"/><Relationship Id="rId30" Type="http://schemas.openxmlformats.org/officeDocument/2006/relationships/image" Target="../media/image79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101.png"/><Relationship Id="rId3" Type="http://schemas.openxmlformats.org/officeDocument/2006/relationships/image" Target="../media/image2.png"/><Relationship Id="rId21" Type="http://schemas.openxmlformats.org/officeDocument/2006/relationships/image" Target="../media/image96.png"/><Relationship Id="rId34" Type="http://schemas.openxmlformats.org/officeDocument/2006/relationships/image" Target="../media/image108.png"/><Relationship Id="rId7" Type="http://schemas.openxmlformats.org/officeDocument/2006/relationships/image" Target="../media/image89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100.png"/><Relationship Id="rId33" Type="http://schemas.openxmlformats.org/officeDocument/2006/relationships/image" Target="../media/image10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93.png"/><Relationship Id="rId20" Type="http://schemas.openxmlformats.org/officeDocument/2006/relationships/image" Target="../media/image95.png"/><Relationship Id="rId29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28.png"/><Relationship Id="rId24" Type="http://schemas.openxmlformats.org/officeDocument/2006/relationships/image" Target="../media/image99.png"/><Relationship Id="rId32" Type="http://schemas.openxmlformats.org/officeDocument/2006/relationships/image" Target="../media/image26.png"/><Relationship Id="rId5" Type="http://schemas.openxmlformats.org/officeDocument/2006/relationships/image" Target="../media/image87.png"/><Relationship Id="rId15" Type="http://schemas.openxmlformats.org/officeDocument/2006/relationships/image" Target="../media/image71.png"/><Relationship Id="rId23" Type="http://schemas.openxmlformats.org/officeDocument/2006/relationships/image" Target="../media/image98.png"/><Relationship Id="rId28" Type="http://schemas.openxmlformats.org/officeDocument/2006/relationships/image" Target="../media/image103.png"/><Relationship Id="rId10" Type="http://schemas.openxmlformats.org/officeDocument/2006/relationships/image" Target="../media/image27.png"/><Relationship Id="rId19" Type="http://schemas.openxmlformats.org/officeDocument/2006/relationships/image" Target="../media/image94.png"/><Relationship Id="rId31" Type="http://schemas.openxmlformats.org/officeDocument/2006/relationships/image" Target="../media/image106.png"/><Relationship Id="rId4" Type="http://schemas.openxmlformats.org/officeDocument/2006/relationships/image" Target="../media/image21.png"/><Relationship Id="rId9" Type="http://schemas.openxmlformats.org/officeDocument/2006/relationships/image" Target="../media/image91.png"/><Relationship Id="rId14" Type="http://schemas.openxmlformats.org/officeDocument/2006/relationships/image" Target="../media/image92.png"/><Relationship Id="rId22" Type="http://schemas.openxmlformats.org/officeDocument/2006/relationships/image" Target="../media/image97.png"/><Relationship Id="rId27" Type="http://schemas.openxmlformats.org/officeDocument/2006/relationships/image" Target="../media/image102.png"/><Relationship Id="rId30" Type="http://schemas.openxmlformats.org/officeDocument/2006/relationships/image" Target="../media/image105.png"/><Relationship Id="rId35" Type="http://schemas.openxmlformats.org/officeDocument/2006/relationships/image" Target="../media/image109.png"/><Relationship Id="rId8" Type="http://schemas.openxmlformats.org/officeDocument/2006/relationships/image" Target="../media/image90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8.png"/><Relationship Id="rId18" Type="http://schemas.openxmlformats.org/officeDocument/2006/relationships/image" Target="../media/image109.png"/><Relationship Id="rId26" Type="http://schemas.openxmlformats.org/officeDocument/2006/relationships/image" Target="../media/image130.png"/><Relationship Id="rId39" Type="http://schemas.openxmlformats.org/officeDocument/2006/relationships/image" Target="../media/image143.png"/><Relationship Id="rId21" Type="http://schemas.openxmlformats.org/officeDocument/2006/relationships/image" Target="../media/image125.png"/><Relationship Id="rId34" Type="http://schemas.openxmlformats.org/officeDocument/2006/relationships/image" Target="../media/image138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21.png"/><Relationship Id="rId20" Type="http://schemas.openxmlformats.org/officeDocument/2006/relationships/image" Target="../media/image124.png"/><Relationship Id="rId29" Type="http://schemas.openxmlformats.org/officeDocument/2006/relationships/image" Target="../media/image133.png"/><Relationship Id="rId41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6.png"/><Relationship Id="rId24" Type="http://schemas.openxmlformats.org/officeDocument/2006/relationships/image" Target="../media/image128.png"/><Relationship Id="rId32" Type="http://schemas.openxmlformats.org/officeDocument/2006/relationships/image" Target="../media/image136.png"/><Relationship Id="rId37" Type="http://schemas.openxmlformats.org/officeDocument/2006/relationships/image" Target="../media/image141.png"/><Relationship Id="rId40" Type="http://schemas.openxmlformats.org/officeDocument/2006/relationships/image" Target="../media/image144.png"/><Relationship Id="rId5" Type="http://schemas.openxmlformats.org/officeDocument/2006/relationships/image" Target="../media/image111.png"/><Relationship Id="rId15" Type="http://schemas.openxmlformats.org/officeDocument/2006/relationships/image" Target="../media/image120.png"/><Relationship Id="rId23" Type="http://schemas.openxmlformats.org/officeDocument/2006/relationships/image" Target="../media/image127.png"/><Relationship Id="rId28" Type="http://schemas.openxmlformats.org/officeDocument/2006/relationships/image" Target="../media/image132.png"/><Relationship Id="rId36" Type="http://schemas.openxmlformats.org/officeDocument/2006/relationships/image" Target="../media/image140.png"/><Relationship Id="rId10" Type="http://schemas.openxmlformats.org/officeDocument/2006/relationships/image" Target="../media/image115.png"/><Relationship Id="rId19" Type="http://schemas.openxmlformats.org/officeDocument/2006/relationships/image" Target="../media/image123.png"/><Relationship Id="rId31" Type="http://schemas.openxmlformats.org/officeDocument/2006/relationships/image" Target="../media/image135.png"/><Relationship Id="rId4" Type="http://schemas.openxmlformats.org/officeDocument/2006/relationships/image" Target="../media/image110.png"/><Relationship Id="rId9" Type="http://schemas.openxmlformats.org/officeDocument/2006/relationships/image" Target="../media/image71.png"/><Relationship Id="rId14" Type="http://schemas.openxmlformats.org/officeDocument/2006/relationships/image" Target="../media/image119.png"/><Relationship Id="rId22" Type="http://schemas.openxmlformats.org/officeDocument/2006/relationships/image" Target="../media/image126.png"/><Relationship Id="rId27" Type="http://schemas.openxmlformats.org/officeDocument/2006/relationships/image" Target="../media/image131.png"/><Relationship Id="rId30" Type="http://schemas.openxmlformats.org/officeDocument/2006/relationships/image" Target="../media/image134.png"/><Relationship Id="rId35" Type="http://schemas.openxmlformats.org/officeDocument/2006/relationships/image" Target="../media/image139.png"/><Relationship Id="rId8" Type="http://schemas.openxmlformats.org/officeDocument/2006/relationships/image" Target="../media/image114.png"/><Relationship Id="rId3" Type="http://schemas.openxmlformats.org/officeDocument/2006/relationships/image" Target="../media/image65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5" Type="http://schemas.openxmlformats.org/officeDocument/2006/relationships/image" Target="../media/image129.png"/><Relationship Id="rId33" Type="http://schemas.openxmlformats.org/officeDocument/2006/relationships/image" Target="../media/image137.png"/><Relationship Id="rId38" Type="http://schemas.openxmlformats.org/officeDocument/2006/relationships/image" Target="../media/image142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png"/><Relationship Id="rId18" Type="http://schemas.openxmlformats.org/officeDocument/2006/relationships/image" Target="../media/image123.png"/><Relationship Id="rId26" Type="http://schemas.openxmlformats.org/officeDocument/2006/relationships/image" Target="../media/image131.png"/><Relationship Id="rId39" Type="http://schemas.openxmlformats.org/officeDocument/2006/relationships/image" Target="../media/image144.png"/><Relationship Id="rId21" Type="http://schemas.openxmlformats.org/officeDocument/2006/relationships/image" Target="../media/image126.png"/><Relationship Id="rId34" Type="http://schemas.openxmlformats.org/officeDocument/2006/relationships/image" Target="../media/image139.png"/><Relationship Id="rId7" Type="http://schemas.openxmlformats.org/officeDocument/2006/relationships/image" Target="../media/image114.png"/><Relationship Id="rId12" Type="http://schemas.openxmlformats.org/officeDocument/2006/relationships/image" Target="../media/image118.png"/><Relationship Id="rId17" Type="http://schemas.openxmlformats.org/officeDocument/2006/relationships/image" Target="../media/image109.png"/><Relationship Id="rId25" Type="http://schemas.openxmlformats.org/officeDocument/2006/relationships/image" Target="../media/image130.png"/><Relationship Id="rId33" Type="http://schemas.openxmlformats.org/officeDocument/2006/relationships/image" Target="../media/image138.png"/><Relationship Id="rId38" Type="http://schemas.openxmlformats.org/officeDocument/2006/relationships/image" Target="../media/image14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22.png"/><Relationship Id="rId20" Type="http://schemas.openxmlformats.org/officeDocument/2006/relationships/image" Target="../media/image125.png"/><Relationship Id="rId29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7.png"/><Relationship Id="rId24" Type="http://schemas.openxmlformats.org/officeDocument/2006/relationships/image" Target="../media/image129.png"/><Relationship Id="rId32" Type="http://schemas.openxmlformats.org/officeDocument/2006/relationships/image" Target="../media/image137.png"/><Relationship Id="rId37" Type="http://schemas.openxmlformats.org/officeDocument/2006/relationships/image" Target="../media/image142.png"/><Relationship Id="rId40" Type="http://schemas.openxmlformats.org/officeDocument/2006/relationships/image" Target="../media/image145.png"/><Relationship Id="rId5" Type="http://schemas.openxmlformats.org/officeDocument/2006/relationships/image" Target="../media/image112.png"/><Relationship Id="rId15" Type="http://schemas.openxmlformats.org/officeDocument/2006/relationships/image" Target="../media/image121.png"/><Relationship Id="rId23" Type="http://schemas.openxmlformats.org/officeDocument/2006/relationships/image" Target="../media/image128.png"/><Relationship Id="rId28" Type="http://schemas.openxmlformats.org/officeDocument/2006/relationships/image" Target="../media/image133.png"/><Relationship Id="rId36" Type="http://schemas.openxmlformats.org/officeDocument/2006/relationships/image" Target="../media/image141.png"/><Relationship Id="rId10" Type="http://schemas.openxmlformats.org/officeDocument/2006/relationships/image" Target="../media/image116.png"/><Relationship Id="rId19" Type="http://schemas.openxmlformats.org/officeDocument/2006/relationships/image" Target="../media/image124.png"/><Relationship Id="rId31" Type="http://schemas.openxmlformats.org/officeDocument/2006/relationships/image" Target="../media/image136.png"/><Relationship Id="rId4" Type="http://schemas.openxmlformats.org/officeDocument/2006/relationships/image" Target="../media/image111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127.png"/><Relationship Id="rId27" Type="http://schemas.openxmlformats.org/officeDocument/2006/relationships/image" Target="../media/image132.png"/><Relationship Id="rId30" Type="http://schemas.openxmlformats.org/officeDocument/2006/relationships/image" Target="../media/image135.png"/><Relationship Id="rId35" Type="http://schemas.openxmlformats.org/officeDocument/2006/relationships/image" Target="../media/image140.png"/><Relationship Id="rId8" Type="http://schemas.openxmlformats.org/officeDocument/2006/relationships/image" Target="../media/image71.png"/><Relationship Id="rId3" Type="http://schemas.openxmlformats.org/officeDocument/2006/relationships/image" Target="../media/image1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png"/><Relationship Id="rId18" Type="http://schemas.openxmlformats.org/officeDocument/2006/relationships/image" Target="../media/image123.png"/><Relationship Id="rId26" Type="http://schemas.openxmlformats.org/officeDocument/2006/relationships/image" Target="../media/image131.png"/><Relationship Id="rId21" Type="http://schemas.openxmlformats.org/officeDocument/2006/relationships/image" Target="../media/image126.png"/><Relationship Id="rId34" Type="http://schemas.openxmlformats.org/officeDocument/2006/relationships/image" Target="../media/image139.png"/><Relationship Id="rId7" Type="http://schemas.openxmlformats.org/officeDocument/2006/relationships/image" Target="../media/image114.png"/><Relationship Id="rId12" Type="http://schemas.openxmlformats.org/officeDocument/2006/relationships/image" Target="../media/image118.png"/><Relationship Id="rId17" Type="http://schemas.openxmlformats.org/officeDocument/2006/relationships/image" Target="../media/image109.png"/><Relationship Id="rId25" Type="http://schemas.openxmlformats.org/officeDocument/2006/relationships/image" Target="../media/image130.png"/><Relationship Id="rId33" Type="http://schemas.openxmlformats.org/officeDocument/2006/relationships/image" Target="../media/image138.png"/><Relationship Id="rId38" Type="http://schemas.openxmlformats.org/officeDocument/2006/relationships/image" Target="../media/image14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22.png"/><Relationship Id="rId20" Type="http://schemas.openxmlformats.org/officeDocument/2006/relationships/image" Target="../media/image125.png"/><Relationship Id="rId29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7.png"/><Relationship Id="rId24" Type="http://schemas.openxmlformats.org/officeDocument/2006/relationships/image" Target="../media/image129.png"/><Relationship Id="rId32" Type="http://schemas.openxmlformats.org/officeDocument/2006/relationships/image" Target="../media/image137.png"/><Relationship Id="rId37" Type="http://schemas.openxmlformats.org/officeDocument/2006/relationships/image" Target="../media/image142.png"/><Relationship Id="rId5" Type="http://schemas.openxmlformats.org/officeDocument/2006/relationships/image" Target="../media/image112.png"/><Relationship Id="rId15" Type="http://schemas.openxmlformats.org/officeDocument/2006/relationships/image" Target="../media/image121.png"/><Relationship Id="rId23" Type="http://schemas.openxmlformats.org/officeDocument/2006/relationships/image" Target="../media/image128.png"/><Relationship Id="rId28" Type="http://schemas.openxmlformats.org/officeDocument/2006/relationships/image" Target="../media/image133.png"/><Relationship Id="rId36" Type="http://schemas.openxmlformats.org/officeDocument/2006/relationships/image" Target="../media/image141.png"/><Relationship Id="rId10" Type="http://schemas.openxmlformats.org/officeDocument/2006/relationships/image" Target="../media/image116.png"/><Relationship Id="rId19" Type="http://schemas.openxmlformats.org/officeDocument/2006/relationships/image" Target="../media/image124.png"/><Relationship Id="rId31" Type="http://schemas.openxmlformats.org/officeDocument/2006/relationships/image" Target="../media/image136.png"/><Relationship Id="rId4" Type="http://schemas.openxmlformats.org/officeDocument/2006/relationships/image" Target="../media/image111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127.png"/><Relationship Id="rId27" Type="http://schemas.openxmlformats.org/officeDocument/2006/relationships/image" Target="../media/image132.png"/><Relationship Id="rId30" Type="http://schemas.openxmlformats.org/officeDocument/2006/relationships/image" Target="../media/image135.png"/><Relationship Id="rId35" Type="http://schemas.openxmlformats.org/officeDocument/2006/relationships/image" Target="../media/image140.png"/><Relationship Id="rId8" Type="http://schemas.openxmlformats.org/officeDocument/2006/relationships/image" Target="../media/image71.png"/><Relationship Id="rId3" Type="http://schemas.openxmlformats.org/officeDocument/2006/relationships/image" Target="../media/image1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png"/><Relationship Id="rId18" Type="http://schemas.openxmlformats.org/officeDocument/2006/relationships/image" Target="../media/image123.png"/><Relationship Id="rId26" Type="http://schemas.openxmlformats.org/officeDocument/2006/relationships/image" Target="../media/image131.png"/><Relationship Id="rId21" Type="http://schemas.openxmlformats.org/officeDocument/2006/relationships/image" Target="../media/image126.png"/><Relationship Id="rId34" Type="http://schemas.openxmlformats.org/officeDocument/2006/relationships/image" Target="../media/image139.png"/><Relationship Id="rId7" Type="http://schemas.openxmlformats.org/officeDocument/2006/relationships/image" Target="../media/image114.png"/><Relationship Id="rId12" Type="http://schemas.openxmlformats.org/officeDocument/2006/relationships/image" Target="../media/image118.png"/><Relationship Id="rId17" Type="http://schemas.openxmlformats.org/officeDocument/2006/relationships/image" Target="../media/image109.png"/><Relationship Id="rId25" Type="http://schemas.openxmlformats.org/officeDocument/2006/relationships/image" Target="../media/image130.png"/><Relationship Id="rId33" Type="http://schemas.openxmlformats.org/officeDocument/2006/relationships/image" Target="../media/image138.png"/><Relationship Id="rId38" Type="http://schemas.openxmlformats.org/officeDocument/2006/relationships/image" Target="../media/image146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22.png"/><Relationship Id="rId20" Type="http://schemas.openxmlformats.org/officeDocument/2006/relationships/image" Target="../media/image125.png"/><Relationship Id="rId29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7.png"/><Relationship Id="rId24" Type="http://schemas.openxmlformats.org/officeDocument/2006/relationships/image" Target="../media/image129.png"/><Relationship Id="rId32" Type="http://schemas.openxmlformats.org/officeDocument/2006/relationships/image" Target="../media/image137.png"/><Relationship Id="rId37" Type="http://schemas.openxmlformats.org/officeDocument/2006/relationships/image" Target="../media/image142.png"/><Relationship Id="rId5" Type="http://schemas.openxmlformats.org/officeDocument/2006/relationships/image" Target="../media/image112.png"/><Relationship Id="rId15" Type="http://schemas.openxmlformats.org/officeDocument/2006/relationships/image" Target="../media/image121.png"/><Relationship Id="rId23" Type="http://schemas.openxmlformats.org/officeDocument/2006/relationships/image" Target="../media/image128.png"/><Relationship Id="rId28" Type="http://schemas.openxmlformats.org/officeDocument/2006/relationships/image" Target="../media/image133.png"/><Relationship Id="rId36" Type="http://schemas.openxmlformats.org/officeDocument/2006/relationships/image" Target="../media/image141.png"/><Relationship Id="rId10" Type="http://schemas.openxmlformats.org/officeDocument/2006/relationships/image" Target="../media/image116.png"/><Relationship Id="rId19" Type="http://schemas.openxmlformats.org/officeDocument/2006/relationships/image" Target="../media/image124.png"/><Relationship Id="rId31" Type="http://schemas.openxmlformats.org/officeDocument/2006/relationships/image" Target="../media/image136.png"/><Relationship Id="rId4" Type="http://schemas.openxmlformats.org/officeDocument/2006/relationships/image" Target="../media/image111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127.png"/><Relationship Id="rId27" Type="http://schemas.openxmlformats.org/officeDocument/2006/relationships/image" Target="../media/image132.png"/><Relationship Id="rId30" Type="http://schemas.openxmlformats.org/officeDocument/2006/relationships/image" Target="../media/image135.png"/><Relationship Id="rId35" Type="http://schemas.openxmlformats.org/officeDocument/2006/relationships/image" Target="../media/image140.png"/><Relationship Id="rId8" Type="http://schemas.openxmlformats.org/officeDocument/2006/relationships/image" Target="../media/image71.png"/><Relationship Id="rId3" Type="http://schemas.openxmlformats.org/officeDocument/2006/relationships/image" Target="../media/image1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2.png"/><Relationship Id="rId21" Type="http://schemas.openxmlformats.org/officeDocument/2006/relationships/image" Target="../media/image67.png"/><Relationship Id="rId34" Type="http://schemas.openxmlformats.org/officeDocument/2006/relationships/image" Target="../media/image80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1.png"/><Relationship Id="rId33" Type="http://schemas.openxmlformats.org/officeDocument/2006/relationships/image" Target="../media/image79.png"/><Relationship Id="rId38" Type="http://schemas.openxmlformats.org/officeDocument/2006/relationships/image" Target="../media/image15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1.png"/><Relationship Id="rId20" Type="http://schemas.openxmlformats.org/officeDocument/2006/relationships/image" Target="../media/image66.png"/><Relationship Id="rId29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70.png"/><Relationship Id="rId32" Type="http://schemas.openxmlformats.org/officeDocument/2006/relationships/image" Target="../media/image78.png"/><Relationship Id="rId37" Type="http://schemas.openxmlformats.org/officeDocument/2006/relationships/image" Target="../media/image150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9.png"/><Relationship Id="rId28" Type="http://schemas.openxmlformats.org/officeDocument/2006/relationships/image" Target="../media/image74.png"/><Relationship Id="rId36" Type="http://schemas.openxmlformats.org/officeDocument/2006/relationships/image" Target="../media/image82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31" Type="http://schemas.openxmlformats.org/officeDocument/2006/relationships/image" Target="../media/image77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8.png"/><Relationship Id="rId27" Type="http://schemas.openxmlformats.org/officeDocument/2006/relationships/image" Target="../media/image149.png"/><Relationship Id="rId30" Type="http://schemas.openxmlformats.org/officeDocument/2006/relationships/image" Target="../media/image76.png"/><Relationship Id="rId35" Type="http://schemas.openxmlformats.org/officeDocument/2006/relationships/image" Target="../media/image81.png"/><Relationship Id="rId8" Type="http://schemas.openxmlformats.org/officeDocument/2006/relationships/image" Target="../media/image53.png"/><Relationship Id="rId3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" Type="http://schemas.openxmlformats.org/officeDocument/2006/relationships/image" Target="../media/image2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Relationship Id="rId30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1.png"/><Relationship Id="rId39" Type="http://schemas.openxmlformats.org/officeDocument/2006/relationships/image" Target="../media/image84.png"/><Relationship Id="rId21" Type="http://schemas.openxmlformats.org/officeDocument/2006/relationships/image" Target="../media/image66.png"/><Relationship Id="rId34" Type="http://schemas.openxmlformats.org/officeDocument/2006/relationships/image" Target="../media/image79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33" Type="http://schemas.openxmlformats.org/officeDocument/2006/relationships/image" Target="../media/image78.png"/><Relationship Id="rId38" Type="http://schemas.openxmlformats.org/officeDocument/2006/relationships/image" Target="../media/image8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29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69.png"/><Relationship Id="rId32" Type="http://schemas.openxmlformats.org/officeDocument/2006/relationships/image" Target="../media/image77.png"/><Relationship Id="rId37" Type="http://schemas.openxmlformats.org/officeDocument/2006/relationships/image" Target="../media/image82.png"/><Relationship Id="rId40" Type="http://schemas.openxmlformats.org/officeDocument/2006/relationships/image" Target="../media/image85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28" Type="http://schemas.openxmlformats.org/officeDocument/2006/relationships/image" Target="../media/image73.png"/><Relationship Id="rId36" Type="http://schemas.openxmlformats.org/officeDocument/2006/relationships/image" Target="../media/image81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31" Type="http://schemas.openxmlformats.org/officeDocument/2006/relationships/image" Target="../media/image76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Relationship Id="rId27" Type="http://schemas.openxmlformats.org/officeDocument/2006/relationships/image" Target="../media/image72.png"/><Relationship Id="rId30" Type="http://schemas.openxmlformats.org/officeDocument/2006/relationships/image" Target="../media/image75.png"/><Relationship Id="rId35" Type="http://schemas.openxmlformats.org/officeDocument/2006/relationships/image" Target="../media/image80.png"/><Relationship Id="rId8" Type="http://schemas.openxmlformats.org/officeDocument/2006/relationships/image" Target="../media/image53.png"/><Relationship Id="rId3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855"/>
            <a:ext cx="9144000" cy="2806578"/>
          </a:xfrm>
        </p:spPr>
        <p:txBody>
          <a:bodyPr>
            <a:normAutofit/>
          </a:bodyPr>
          <a:lstStyle/>
          <a:p>
            <a:r>
              <a:rPr lang="en-US" u="sng" dirty="0"/>
              <a:t>Reinforcement Learning </a:t>
            </a:r>
            <a:br>
              <a:rPr lang="en-US" dirty="0"/>
            </a:br>
            <a:br>
              <a:rPr lang="en-US" dirty="0"/>
            </a:br>
            <a:r>
              <a:rPr lang="en-US" sz="4800" dirty="0"/>
              <a:t>Monte Carlo Methods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9BF9DF-CB6A-AA4B-81BE-9F781BF05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73539"/>
            <a:ext cx="9144000" cy="1655762"/>
          </a:xfrm>
        </p:spPr>
        <p:txBody>
          <a:bodyPr/>
          <a:lstStyle/>
          <a:p>
            <a:pPr algn="r"/>
            <a:r>
              <a:rPr lang="en-US" dirty="0"/>
              <a:t>Pablo Ruiz Ruiz</a:t>
            </a:r>
          </a:p>
          <a:p>
            <a:pPr algn="r"/>
            <a:r>
              <a:rPr lang="en-US" dirty="0"/>
              <a:t>Deep Learning Intern Researcher @ Harvard University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8EC4A8-0045-714A-BC42-5C2BE4452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3" y="144002"/>
            <a:ext cx="2936773" cy="107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803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838203" y="4238758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Prediction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838202" y="3589799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838201" y="2951883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838200" y="2269319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1376692" y="3826606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2613791" y="3836438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/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/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blipFill>
                <a:blip r:embed="rId15"/>
                <a:stretch>
                  <a:fillRect b="-1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stCxn id="82" idx="7"/>
            <a:endCxn id="90" idx="1"/>
          </p:cNvCxnSpPr>
          <p:nvPr/>
        </p:nvCxnSpPr>
        <p:spPr>
          <a:xfrm flipV="1">
            <a:off x="3692981" y="3191462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/>
              <p:nvPr/>
            </p:nvSpPr>
            <p:spPr>
              <a:xfrm>
                <a:off x="5400289" y="2300533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289" y="2300533"/>
                <a:ext cx="422787" cy="405619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/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79ECA2E-0EE9-AB48-9388-CE12F8D9F462}"/>
              </a:ext>
            </a:extLst>
          </p:cNvPr>
          <p:cNvCxnSpPr>
            <a:stCxn id="89" idx="7"/>
            <a:endCxn id="96" idx="1"/>
          </p:cNvCxnSpPr>
          <p:nvPr/>
        </p:nvCxnSpPr>
        <p:spPr>
          <a:xfrm flipV="1">
            <a:off x="4723057" y="2502524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/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000805"/>
              </p:ext>
            </p:extLst>
          </p:nvPr>
        </p:nvGraphicFramePr>
        <p:xfrm>
          <a:off x="6983468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7BFE56-4F0B-064F-9771-239071C9F50D}"/>
              </a:ext>
            </a:extLst>
          </p:cNvPr>
          <p:cNvSpPr txBox="1"/>
          <p:nvPr/>
        </p:nvSpPr>
        <p:spPr>
          <a:xfrm>
            <a:off x="8730622" y="1399806"/>
            <a:ext cx="15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240239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765799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140713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590396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ight Arrow 80">
            <a:extLst>
              <a:ext uri="{FF2B5EF4-FFF2-40B4-BE49-F238E27FC236}">
                <a16:creationId xmlns:a16="http://schemas.microsoft.com/office/drawing/2014/main" id="{61C3E022-5C73-5840-B29E-2950B6A7BEAC}"/>
              </a:ext>
            </a:extLst>
          </p:cNvPr>
          <p:cNvSpPr/>
          <p:nvPr/>
        </p:nvSpPr>
        <p:spPr>
          <a:xfrm rot="16200000">
            <a:off x="1704189" y="412847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10A3AB0C-FC16-2E46-8470-FFBFF9CD5C72}"/>
              </a:ext>
            </a:extLst>
          </p:cNvPr>
          <p:cNvSpPr/>
          <p:nvPr/>
        </p:nvSpPr>
        <p:spPr>
          <a:xfrm rot="10800000">
            <a:off x="2627358" y="390678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56BE76E-99FE-5B42-AAAC-236CD4770E17}"/>
              </a:ext>
            </a:extLst>
          </p:cNvPr>
          <p:cNvSpPr/>
          <p:nvPr/>
        </p:nvSpPr>
        <p:spPr>
          <a:xfrm>
            <a:off x="3864916" y="365375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DE072E89-8C2C-2E4A-8946-CCCACD721063}"/>
              </a:ext>
            </a:extLst>
          </p:cNvPr>
          <p:cNvSpPr/>
          <p:nvPr/>
        </p:nvSpPr>
        <p:spPr>
          <a:xfrm rot="5400000">
            <a:off x="5060211" y="28532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2DF04BA-451B-C044-AC0E-087219848F52}"/>
              </a:ext>
            </a:extLst>
          </p:cNvPr>
          <p:cNvSpPr/>
          <p:nvPr/>
        </p:nvSpPr>
        <p:spPr>
          <a:xfrm>
            <a:off x="3352893" y="3009915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0597CE6-5EAE-B94A-BB97-F26AFDF9660C}"/>
              </a:ext>
            </a:extLst>
          </p:cNvPr>
          <p:cNvSpPr/>
          <p:nvPr/>
        </p:nvSpPr>
        <p:spPr>
          <a:xfrm>
            <a:off x="4362186" y="2257902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B40350E-E43D-FB4F-83C0-13FE4596E4D1}"/>
                  </a:ext>
                </a:extLst>
              </p:cNvPr>
              <p:cNvSpPr/>
              <p:nvPr/>
            </p:nvSpPr>
            <p:spPr>
              <a:xfrm>
                <a:off x="4046795" y="2256181"/>
                <a:ext cx="1352524" cy="121657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B40350E-E43D-FB4F-83C0-13FE4596E4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6795" y="2256181"/>
                <a:ext cx="1352524" cy="121657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475C06D6-2513-2D46-9C8A-340776DCB18D}"/>
              </a:ext>
            </a:extLst>
          </p:cNvPr>
          <p:cNvCxnSpPr>
            <a:stCxn id="53" idx="2"/>
          </p:cNvCxnSpPr>
          <p:nvPr/>
        </p:nvCxnSpPr>
        <p:spPr>
          <a:xfrm rot="5400000" flipH="1" flipV="1">
            <a:off x="7777993" y="-103054"/>
            <a:ext cx="520870" cy="6630743"/>
          </a:xfrm>
          <a:prstGeom prst="curvedConnector4">
            <a:avLst>
              <a:gd name="adj1" fmla="val -99004"/>
              <a:gd name="adj2" fmla="val 999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A3E2B653-08C7-A948-B3E3-54A67BF22C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438430"/>
              </p:ext>
            </p:extLst>
          </p:nvPr>
        </p:nvGraphicFramePr>
        <p:xfrm>
          <a:off x="693054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C51E668-368F-6049-9159-FBF98F50535E}"/>
                  </a:ext>
                </a:extLst>
              </p:cNvPr>
              <p:cNvSpPr txBox="1"/>
              <p:nvPr/>
            </p:nvSpPr>
            <p:spPr>
              <a:xfrm>
                <a:off x="8677700" y="3882690"/>
                <a:ext cx="2291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Counter Table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C51E668-368F-6049-9159-FBF98F505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7700" y="3882690"/>
                <a:ext cx="2291653" cy="369332"/>
              </a:xfrm>
              <a:prstGeom prst="rect">
                <a:avLst/>
              </a:prstGeom>
              <a:blipFill>
                <a:blip r:embed="rId28"/>
                <a:stretch>
                  <a:fillRect l="-16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ight Arrow 76">
            <a:extLst>
              <a:ext uri="{FF2B5EF4-FFF2-40B4-BE49-F238E27FC236}">
                <a16:creationId xmlns:a16="http://schemas.microsoft.com/office/drawing/2014/main" id="{776384DE-A4A5-8943-888D-01E60C30DD0C}"/>
              </a:ext>
            </a:extLst>
          </p:cNvPr>
          <p:cNvSpPr/>
          <p:nvPr/>
        </p:nvSpPr>
        <p:spPr>
          <a:xfrm rot="16200000">
            <a:off x="718731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083ABDD-2354-EC49-B607-E85B7E6F8AFD}"/>
                  </a:ext>
                </a:extLst>
              </p:cNvPr>
              <p:cNvSpPr/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083ABDD-2354-EC49-B607-E85B7E6F8A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ight Arrow 83">
            <a:extLst>
              <a:ext uri="{FF2B5EF4-FFF2-40B4-BE49-F238E27FC236}">
                <a16:creationId xmlns:a16="http://schemas.microsoft.com/office/drawing/2014/main" id="{B3DD3F68-CCCC-2447-B426-70C68B4B7CEB}"/>
              </a:ext>
            </a:extLst>
          </p:cNvPr>
          <p:cNvSpPr/>
          <p:nvPr/>
        </p:nvSpPr>
        <p:spPr>
          <a:xfrm rot="10800000">
            <a:off x="971287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E772DD0D-26B3-6641-AFF7-0A77B5A04D98}"/>
                  </a:ext>
                </a:extLst>
              </p:cNvPr>
              <p:cNvSpPr/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E772DD0D-26B3-6641-AFF7-0A77B5A04D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ight Arrow 100">
            <a:extLst>
              <a:ext uri="{FF2B5EF4-FFF2-40B4-BE49-F238E27FC236}">
                <a16:creationId xmlns:a16="http://schemas.microsoft.com/office/drawing/2014/main" id="{4F1F9974-603A-D144-A8CD-5DCE8791C98A}"/>
              </a:ext>
            </a:extLst>
          </p:cNvPr>
          <p:cNvSpPr/>
          <p:nvPr/>
        </p:nvSpPr>
        <p:spPr>
          <a:xfrm>
            <a:off x="1108779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53E20A8-EDDB-6645-AE5A-CAF60F24C0E9}"/>
                  </a:ext>
                </a:extLst>
              </p:cNvPr>
              <p:cNvSpPr/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53E20A8-EDDB-6645-AE5A-CAF60F24C0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Right Arrow 102">
            <a:extLst>
              <a:ext uri="{FF2B5EF4-FFF2-40B4-BE49-F238E27FC236}">
                <a16:creationId xmlns:a16="http://schemas.microsoft.com/office/drawing/2014/main" id="{03F8BA86-D156-B04A-9547-59460A5A7D95}"/>
              </a:ext>
            </a:extLst>
          </p:cNvPr>
          <p:cNvSpPr/>
          <p:nvPr/>
        </p:nvSpPr>
        <p:spPr>
          <a:xfrm rot="5400000">
            <a:off x="853747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13788044-C0EF-0C4A-8A8D-5FDBC650DC04}"/>
                  </a:ext>
                </a:extLst>
              </p:cNvPr>
              <p:cNvSpPr/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13788044-C0EF-0C4A-8A8D-5FDBC650DC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C7641F4F-A7E5-5445-8890-E65459A6D520}"/>
              </a:ext>
            </a:extLst>
          </p:cNvPr>
          <p:cNvCxnSpPr>
            <a:stCxn id="53" idx="2"/>
          </p:cNvCxnSpPr>
          <p:nvPr/>
        </p:nvCxnSpPr>
        <p:spPr>
          <a:xfrm rot="16200000" flipH="1">
            <a:off x="7004806" y="1191004"/>
            <a:ext cx="1854159" cy="641765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76B2C64-23CB-B246-BC33-E4F2436C71F7}"/>
              </a:ext>
            </a:extLst>
          </p:cNvPr>
          <p:cNvSpPr/>
          <p:nvPr/>
        </p:nvSpPr>
        <p:spPr>
          <a:xfrm>
            <a:off x="1504805" y="5841749"/>
            <a:ext cx="3513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Let’s take a look at another episode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5D49A9-F4D4-8F4B-89ED-090A8B7ABBCE}"/>
              </a:ext>
            </a:extLst>
          </p:cNvPr>
          <p:cNvSpPr txBox="1"/>
          <p:nvPr/>
        </p:nvSpPr>
        <p:spPr>
          <a:xfrm>
            <a:off x="1517486" y="5515007"/>
            <a:ext cx="23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was just 1 episode</a:t>
            </a:r>
          </a:p>
        </p:txBody>
      </p:sp>
    </p:spTree>
    <p:extLst>
      <p:ext uri="{BB962C8B-B14F-4D97-AF65-F5344CB8AC3E}">
        <p14:creationId xmlns:p14="http://schemas.microsoft.com/office/powerpoint/2010/main" val="27287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4151140" y="5397707"/>
            <a:ext cx="6119911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Prediction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D190BC-ACD5-FC4A-9E0B-FFD0B78DAB69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89333" y="186079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36622397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50091672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35261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54506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498D031-7FD0-8D49-8F73-B0B89A1A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22" y="3375955"/>
            <a:ext cx="866486" cy="10753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223B82-988A-2C47-BC6D-25971647B05D}"/>
              </a:ext>
            </a:extLst>
          </p:cNvPr>
          <p:cNvSpPr txBox="1"/>
          <p:nvPr/>
        </p:nvSpPr>
        <p:spPr>
          <a:xfrm>
            <a:off x="3677938" y="1659015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Episode</a:t>
            </a:r>
            <a:r>
              <a:rPr lang="es-ES" dirty="0"/>
              <a:t> 2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2703"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0152255"/>
                  </p:ext>
                </p:extLst>
              </p:nvPr>
            </p:nvGraphicFramePr>
            <p:xfrm>
              <a:off x="579310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0152255"/>
                  </p:ext>
                </p:extLst>
              </p:nvPr>
            </p:nvGraphicFramePr>
            <p:xfrm>
              <a:off x="579310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C769BECD-282D-DE41-BB79-89BC67EAAD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8451206"/>
                  </p:ext>
                </p:extLst>
              </p:nvPr>
            </p:nvGraphicFramePr>
            <p:xfrm>
              <a:off x="7746549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C769BECD-282D-DE41-BB79-89BC67EAAD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8451206"/>
                  </p:ext>
                </p:extLst>
              </p:nvPr>
            </p:nvGraphicFramePr>
            <p:xfrm>
              <a:off x="7746549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t="-2703"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B57E58F0-F8FD-4345-A350-E2209AED44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9469273"/>
                  </p:ext>
                </p:extLst>
              </p:nvPr>
            </p:nvGraphicFramePr>
            <p:xfrm>
              <a:off x="8743011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B57E58F0-F8FD-4345-A350-E2209AED44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9469273"/>
                  </p:ext>
                </p:extLst>
              </p:nvPr>
            </p:nvGraphicFramePr>
            <p:xfrm>
              <a:off x="8743011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8" name="Right Arrow 47">
            <a:extLst>
              <a:ext uri="{FF2B5EF4-FFF2-40B4-BE49-F238E27FC236}">
                <a16:creationId xmlns:a16="http://schemas.microsoft.com/office/drawing/2014/main" id="{9B1D2B87-92D1-DE47-8847-92C343AD205C}"/>
              </a:ext>
            </a:extLst>
          </p:cNvPr>
          <p:cNvSpPr/>
          <p:nvPr/>
        </p:nvSpPr>
        <p:spPr>
          <a:xfrm rot="16200000">
            <a:off x="5381123" y="249256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0AAF3B1F-D7C3-7C46-A1BD-A24B16924021}"/>
              </a:ext>
            </a:extLst>
          </p:cNvPr>
          <p:cNvSpPr/>
          <p:nvPr/>
        </p:nvSpPr>
        <p:spPr>
          <a:xfrm>
            <a:off x="7345574" y="24960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AC3F6141-603F-A748-898F-B6D32FB70F18}"/>
              </a:ext>
            </a:extLst>
          </p:cNvPr>
          <p:cNvSpPr/>
          <p:nvPr/>
        </p:nvSpPr>
        <p:spPr>
          <a:xfrm rot="5400000">
            <a:off x="8317561" y="249256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9116029"/>
                  </p:ext>
                </p:extLst>
              </p:nvPr>
            </p:nvGraphicFramePr>
            <p:xfrm>
              <a:off x="677533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9116029"/>
                  </p:ext>
                </p:extLst>
              </p:nvPr>
            </p:nvGraphicFramePr>
            <p:xfrm>
              <a:off x="677533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703"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5232560" y="5423498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560" y="5423498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4151139" y="4748748"/>
            <a:ext cx="6119912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4151138" y="4110832"/>
            <a:ext cx="611991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4151137" y="3428268"/>
            <a:ext cx="6119914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5593431" y="4985555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5652839" y="5162005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839" y="5162005"/>
                <a:ext cx="49077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/>
              <p:nvPr/>
            </p:nvSpPr>
            <p:spPr>
              <a:xfrm>
                <a:off x="4329703" y="2014733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703" y="2014733"/>
                <a:ext cx="47314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/>
              <p:nvPr/>
            </p:nvSpPr>
            <p:spPr>
              <a:xfrm>
                <a:off x="5297039" y="2015367"/>
                <a:ext cx="467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039" y="2015367"/>
                <a:ext cx="46782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/>
              <p:nvPr/>
            </p:nvSpPr>
            <p:spPr>
              <a:xfrm>
                <a:off x="6284201" y="201022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201" y="2010221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22E0077-75B0-F648-8F06-86B05A70FA29}"/>
                  </a:ext>
                </a:extLst>
              </p:cNvPr>
              <p:cNvSpPr/>
              <p:nvPr/>
            </p:nvSpPr>
            <p:spPr>
              <a:xfrm>
                <a:off x="7233655" y="201022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22E0077-75B0-F648-8F06-86B05A70FA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655" y="2010221"/>
                <a:ext cx="47314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6407743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743" y="4793396"/>
                <a:ext cx="422787" cy="405619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6096112" y="484483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112" y="4844832"/>
                <a:ext cx="321042" cy="281445"/>
              </a:xfrm>
              <a:prstGeom prst="rect">
                <a:avLst/>
              </a:prstGeom>
              <a:blipFill>
                <a:blip r:embed="rId20"/>
                <a:stretch>
                  <a:fillRect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7548849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849" y="4793396"/>
                <a:ext cx="422787" cy="40561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7237218" y="485466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218" y="4854664"/>
                <a:ext cx="321042" cy="281445"/>
              </a:xfrm>
              <a:prstGeom prst="rect">
                <a:avLst/>
              </a:prstGeom>
              <a:blipFill>
                <a:blip r:embed="rId2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Left Brace 83">
            <a:extLst>
              <a:ext uri="{FF2B5EF4-FFF2-40B4-BE49-F238E27FC236}">
                <a16:creationId xmlns:a16="http://schemas.microsoft.com/office/drawing/2014/main" id="{211B805A-DE9A-0049-9F7E-71B74DC1AB5B}"/>
              </a:ext>
            </a:extLst>
          </p:cNvPr>
          <p:cNvSpPr/>
          <p:nvPr/>
        </p:nvSpPr>
        <p:spPr>
          <a:xfrm rot="5400000">
            <a:off x="6614677" y="-243548"/>
            <a:ext cx="246873" cy="6772297"/>
          </a:xfrm>
          <a:prstGeom prst="leftBrace">
            <a:avLst>
              <a:gd name="adj1" fmla="val 3309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6830530" y="4995387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6791867" y="4662905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867" y="4662905"/>
                <a:ext cx="49077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/>
              <p:nvPr/>
            </p:nvSpPr>
            <p:spPr>
              <a:xfrm>
                <a:off x="8578925" y="414842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925" y="4148420"/>
                <a:ext cx="422787" cy="40561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/>
              <p:nvPr/>
            </p:nvSpPr>
            <p:spPr>
              <a:xfrm>
                <a:off x="8267294" y="420968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294" y="4209688"/>
                <a:ext cx="321042" cy="281445"/>
              </a:xfrm>
              <a:prstGeom prst="rect">
                <a:avLst/>
              </a:prstGeom>
              <a:blipFill>
                <a:blip r:embed="rId25"/>
                <a:stretch>
                  <a:fillRect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stCxn id="82" idx="7"/>
            <a:endCxn id="90" idx="1"/>
          </p:cNvCxnSpPr>
          <p:nvPr/>
        </p:nvCxnSpPr>
        <p:spPr>
          <a:xfrm flipV="1">
            <a:off x="7909720" y="4350411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7977698" y="446920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698" y="4469209"/>
                <a:ext cx="490775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/>
              <p:nvPr/>
            </p:nvSpPr>
            <p:spPr>
              <a:xfrm>
                <a:off x="9606395" y="3459482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395" y="3459482"/>
                <a:ext cx="422787" cy="405619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/>
              <p:nvPr/>
            </p:nvSpPr>
            <p:spPr>
              <a:xfrm>
                <a:off x="9294764" y="3520750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4764" y="3520750"/>
                <a:ext cx="321042" cy="281445"/>
              </a:xfrm>
              <a:prstGeom prst="rect">
                <a:avLst/>
              </a:prstGeom>
              <a:blipFill>
                <a:blip r:embed="rId28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79ECA2E-0EE9-AB48-9388-CE12F8D9F462}"/>
              </a:ext>
            </a:extLst>
          </p:cNvPr>
          <p:cNvCxnSpPr>
            <a:stCxn id="89" idx="7"/>
            <a:endCxn id="96" idx="1"/>
          </p:cNvCxnSpPr>
          <p:nvPr/>
        </p:nvCxnSpPr>
        <p:spPr>
          <a:xfrm flipV="1">
            <a:off x="8939796" y="3661473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/>
              <p:nvPr/>
            </p:nvSpPr>
            <p:spPr>
              <a:xfrm>
                <a:off x="9011899" y="3807963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1899" y="3807963"/>
                <a:ext cx="490775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4108316"/>
                  </p:ext>
                </p:extLst>
              </p:nvPr>
            </p:nvGraphicFramePr>
            <p:xfrm>
              <a:off x="10777507" y="4047967"/>
              <a:ext cx="930562" cy="1849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589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2871876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4108316"/>
                  </p:ext>
                </p:extLst>
              </p:nvPr>
            </p:nvGraphicFramePr>
            <p:xfrm>
              <a:off x="10777507" y="4047967"/>
              <a:ext cx="930562" cy="1849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l="-3448" t="-6897" r="-158621" b="-4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l="-3448" t="-103333" r="-158621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l="-3448" t="-210345" r="-158621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l="-3448" t="-300000" r="-15862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l="-3448" t="-413793" r="-158621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2871876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492A1AAE-B9A9-674B-AC4E-F1AACDE018CD}"/>
              </a:ext>
            </a:extLst>
          </p:cNvPr>
          <p:cNvSpPr txBox="1"/>
          <p:nvPr/>
        </p:nvSpPr>
        <p:spPr>
          <a:xfrm>
            <a:off x="10754022" y="3652214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Rewards</a:t>
            </a:r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704B8099-7054-694E-B992-812FD773037C}"/>
              </a:ext>
            </a:extLst>
          </p:cNvPr>
          <p:cNvSpPr/>
          <p:nvPr/>
        </p:nvSpPr>
        <p:spPr>
          <a:xfrm rot="16200000">
            <a:off x="5911400" y="526039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8" name="Right Arrow 117">
            <a:extLst>
              <a:ext uri="{FF2B5EF4-FFF2-40B4-BE49-F238E27FC236}">
                <a16:creationId xmlns:a16="http://schemas.microsoft.com/office/drawing/2014/main" id="{06B8EBDD-E9B6-674A-9204-CCBF5DEBD62D}"/>
              </a:ext>
            </a:extLst>
          </p:cNvPr>
          <p:cNvSpPr/>
          <p:nvPr/>
        </p:nvSpPr>
        <p:spPr>
          <a:xfrm>
            <a:off x="8072127" y="478566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8ABD68DB-7C33-414F-BE29-AACAD7D5A12B}"/>
              </a:ext>
            </a:extLst>
          </p:cNvPr>
          <p:cNvSpPr/>
          <p:nvPr/>
        </p:nvSpPr>
        <p:spPr>
          <a:xfrm rot="5400000">
            <a:off x="9267422" y="398514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62EA047-5FE2-7F4E-8917-8EBF1AC0F510}"/>
              </a:ext>
            </a:extLst>
          </p:cNvPr>
          <p:cNvSpPr txBox="1"/>
          <p:nvPr/>
        </p:nvSpPr>
        <p:spPr>
          <a:xfrm>
            <a:off x="5069093" y="1637658"/>
            <a:ext cx="423122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Monte Carlo Methods run ENTIRE episodes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1" name="Table 60">
                <a:extLst>
                  <a:ext uri="{FF2B5EF4-FFF2-40B4-BE49-F238E27FC236}">
                    <a16:creationId xmlns:a16="http://schemas.microsoft.com/office/drawing/2014/main" id="{988312E5-FF9A-584E-B7BD-B82A355BCC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7072240"/>
                  </p:ext>
                </p:extLst>
              </p:nvPr>
            </p:nvGraphicFramePr>
            <p:xfrm>
              <a:off x="4810111" y="2394585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1" name="Table 60">
                <a:extLst>
                  <a:ext uri="{FF2B5EF4-FFF2-40B4-BE49-F238E27FC236}">
                    <a16:creationId xmlns:a16="http://schemas.microsoft.com/office/drawing/2014/main" id="{988312E5-FF9A-584E-B7BD-B82A355BCC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7072240"/>
                  </p:ext>
                </p:extLst>
              </p:nvPr>
            </p:nvGraphicFramePr>
            <p:xfrm>
              <a:off x="4810111" y="2394585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1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6" name="Right Arrow 65">
            <a:extLst>
              <a:ext uri="{FF2B5EF4-FFF2-40B4-BE49-F238E27FC236}">
                <a16:creationId xmlns:a16="http://schemas.microsoft.com/office/drawing/2014/main" id="{6086264A-20B7-AE44-B005-2633D4F3238C}"/>
              </a:ext>
            </a:extLst>
          </p:cNvPr>
          <p:cNvSpPr/>
          <p:nvPr/>
        </p:nvSpPr>
        <p:spPr>
          <a:xfrm>
            <a:off x="4406794" y="252036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08A7E584-5CAC-B142-B14F-35446AD3B75D}"/>
                  </a:ext>
                </a:extLst>
              </p:cNvPr>
              <p:cNvSpPr/>
              <p:nvPr/>
            </p:nvSpPr>
            <p:spPr>
              <a:xfrm>
                <a:off x="4140883" y="5409323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08A7E584-5CAC-B142-B14F-35446AD3B7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883" y="5409323"/>
                <a:ext cx="422787" cy="405619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626F802-8FFD-A448-AC16-D5E2C0E0A268}"/>
                  </a:ext>
                </a:extLst>
              </p:cNvPr>
              <p:cNvSpPr/>
              <p:nvPr/>
            </p:nvSpPr>
            <p:spPr>
              <a:xfrm>
                <a:off x="4909909" y="548008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626F802-8FFD-A448-AC16-D5E2C0E0A2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909" y="5480084"/>
                <a:ext cx="321042" cy="281445"/>
              </a:xfrm>
              <a:prstGeom prst="rect">
                <a:avLst/>
              </a:prstGeom>
              <a:blipFill>
                <a:blip r:embed="rId33"/>
                <a:stretch>
                  <a:fillRect b="-90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A3AA78-81FE-1348-A502-5FCF481296C2}"/>
              </a:ext>
            </a:extLst>
          </p:cNvPr>
          <p:cNvCxnSpPr>
            <a:stCxn id="67" idx="6"/>
            <a:endCxn id="70" idx="1"/>
          </p:cNvCxnSpPr>
          <p:nvPr/>
        </p:nvCxnSpPr>
        <p:spPr>
          <a:xfrm>
            <a:off x="4563670" y="5612133"/>
            <a:ext cx="346239" cy="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60EB0368-001E-ED40-9102-879FC9966A33}"/>
                  </a:ext>
                </a:extLst>
              </p:cNvPr>
              <p:cNvSpPr/>
              <p:nvPr/>
            </p:nvSpPr>
            <p:spPr>
              <a:xfrm>
                <a:off x="4531638" y="5319641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60EB0368-001E-ED40-9102-879FC9966A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638" y="5319641"/>
                <a:ext cx="485454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ight Arrow 71">
            <a:extLst>
              <a:ext uri="{FF2B5EF4-FFF2-40B4-BE49-F238E27FC236}">
                <a16:creationId xmlns:a16="http://schemas.microsoft.com/office/drawing/2014/main" id="{6A450861-7AD0-4147-9501-143423A7D32D}"/>
              </a:ext>
            </a:extLst>
          </p:cNvPr>
          <p:cNvSpPr/>
          <p:nvPr/>
        </p:nvSpPr>
        <p:spPr>
          <a:xfrm rot="10800000">
            <a:off x="4563613" y="567123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65DAC3B-51CD-A040-A97C-E89742BAF220}"/>
                  </a:ext>
                </a:extLst>
              </p:cNvPr>
              <p:cNvSpPr/>
              <p:nvPr/>
            </p:nvSpPr>
            <p:spPr>
              <a:xfrm>
                <a:off x="8249216" y="204656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65DAC3B-51CD-A040-A97C-E89742BAF2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9216" y="2046568"/>
                <a:ext cx="473143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ight Arrow 73">
            <a:extLst>
              <a:ext uri="{FF2B5EF4-FFF2-40B4-BE49-F238E27FC236}">
                <a16:creationId xmlns:a16="http://schemas.microsoft.com/office/drawing/2014/main" id="{D8CF76E5-D33E-414A-AAC7-F5B5C78A36D1}"/>
              </a:ext>
            </a:extLst>
          </p:cNvPr>
          <p:cNvSpPr/>
          <p:nvPr/>
        </p:nvSpPr>
        <p:spPr>
          <a:xfrm rot="16200000">
            <a:off x="6371383" y="249600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1" name="Right Arrow 80">
            <a:extLst>
              <a:ext uri="{FF2B5EF4-FFF2-40B4-BE49-F238E27FC236}">
                <a16:creationId xmlns:a16="http://schemas.microsoft.com/office/drawing/2014/main" id="{FF8DE08C-1899-0C4C-83A3-7836D49F076B}"/>
              </a:ext>
            </a:extLst>
          </p:cNvPr>
          <p:cNvSpPr/>
          <p:nvPr/>
        </p:nvSpPr>
        <p:spPr>
          <a:xfrm rot="16200000">
            <a:off x="6836897" y="511206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97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-0.00393 L 0.05794 -0.00393 " pathEditMode="relative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677 -0.00393 L -1.875E-6 -0.0039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1.875E-6 -0.2106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0.21065 L -0.05664 -0.2106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42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664 -0.21065 L -1.875E-6 -0.2106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21065 L 0.11224 -0.21065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224 -0.21065 L 0.11302 -1.85185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Prediction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4823" y="5205880"/>
              <a:ext cx="930562" cy="1478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589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4823" y="5205880"/>
              <a:ext cx="930562" cy="1478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48" t="-3448" r="-155172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48" t="-100000" r="-155172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48" t="-206897" r="-155172" b="-1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48" t="-296667" r="-155172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492A1AAE-B9A9-674B-AC4E-F1AACDE018CD}"/>
              </a:ext>
            </a:extLst>
          </p:cNvPr>
          <p:cNvSpPr txBox="1"/>
          <p:nvPr/>
        </p:nvSpPr>
        <p:spPr>
          <a:xfrm>
            <a:off x="271338" y="4810127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63450"/>
              </p:ext>
            </p:extLst>
          </p:nvPr>
        </p:nvGraphicFramePr>
        <p:xfrm>
          <a:off x="7057899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7BFE56-4F0B-064F-9771-239071C9F50D}"/>
              </a:ext>
            </a:extLst>
          </p:cNvPr>
          <p:cNvSpPr txBox="1"/>
          <p:nvPr/>
        </p:nvSpPr>
        <p:spPr>
          <a:xfrm>
            <a:off x="8805053" y="1399806"/>
            <a:ext cx="15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314670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840230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215144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664827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B5A4418F-679E-0F4F-9EAB-F19FF1AF1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311820"/>
              </p:ext>
            </p:extLst>
          </p:nvPr>
        </p:nvGraphicFramePr>
        <p:xfrm>
          <a:off x="704750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/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Counter Table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blipFill>
                <a:blip r:embed="rId11"/>
                <a:stretch>
                  <a:fillRect l="-16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/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/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/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Arrow 104">
            <a:extLst>
              <a:ext uri="{FF2B5EF4-FFF2-40B4-BE49-F238E27FC236}">
                <a16:creationId xmlns:a16="http://schemas.microsoft.com/office/drawing/2014/main" id="{3A82F55B-A57C-2D49-8201-A76B2F5518FC}"/>
              </a:ext>
            </a:extLst>
          </p:cNvPr>
          <p:cNvSpPr/>
          <p:nvPr/>
        </p:nvSpPr>
        <p:spPr>
          <a:xfrm rot="16200000">
            <a:off x="730427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/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573F282-974C-8C4D-BDF2-324395491D75}"/>
              </a:ext>
            </a:extLst>
          </p:cNvPr>
          <p:cNvSpPr/>
          <p:nvPr/>
        </p:nvSpPr>
        <p:spPr>
          <a:xfrm rot="10800000">
            <a:off x="982983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/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ight Arrow 108">
            <a:extLst>
              <a:ext uri="{FF2B5EF4-FFF2-40B4-BE49-F238E27FC236}">
                <a16:creationId xmlns:a16="http://schemas.microsoft.com/office/drawing/2014/main" id="{48AFC5B8-CE5B-8440-9318-C4251549CE2C}"/>
              </a:ext>
            </a:extLst>
          </p:cNvPr>
          <p:cNvSpPr/>
          <p:nvPr/>
        </p:nvSpPr>
        <p:spPr>
          <a:xfrm>
            <a:off x="1120475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/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ight Arrow 110">
            <a:extLst>
              <a:ext uri="{FF2B5EF4-FFF2-40B4-BE49-F238E27FC236}">
                <a16:creationId xmlns:a16="http://schemas.microsoft.com/office/drawing/2014/main" id="{79B9EC0C-F543-2D41-A6E6-10C6B0BADDE7}"/>
              </a:ext>
            </a:extLst>
          </p:cNvPr>
          <p:cNvSpPr/>
          <p:nvPr/>
        </p:nvSpPr>
        <p:spPr>
          <a:xfrm rot="5400000">
            <a:off x="865443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/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>
            <a:extLst>
              <a:ext uri="{FF2B5EF4-FFF2-40B4-BE49-F238E27FC236}">
                <a16:creationId xmlns:a16="http://schemas.microsoft.com/office/drawing/2014/main" id="{93C5E541-A80F-EF42-9903-1D38701C593C}"/>
              </a:ext>
            </a:extLst>
          </p:cNvPr>
          <p:cNvSpPr/>
          <p:nvPr/>
        </p:nvSpPr>
        <p:spPr>
          <a:xfrm>
            <a:off x="680125" y="4245961"/>
            <a:ext cx="6119911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/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CA9FDDB1-35B1-6A43-AE75-03F0ED8146C4}"/>
              </a:ext>
            </a:extLst>
          </p:cNvPr>
          <p:cNvSpPr/>
          <p:nvPr/>
        </p:nvSpPr>
        <p:spPr>
          <a:xfrm>
            <a:off x="680124" y="3597002"/>
            <a:ext cx="6119912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252D8FD-7E13-E44B-B0DE-2CC742D98F04}"/>
              </a:ext>
            </a:extLst>
          </p:cNvPr>
          <p:cNvSpPr/>
          <p:nvPr/>
        </p:nvSpPr>
        <p:spPr>
          <a:xfrm>
            <a:off x="680123" y="2959086"/>
            <a:ext cx="611991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C34A271-84BE-5F46-9458-427A5A410F44}"/>
              </a:ext>
            </a:extLst>
          </p:cNvPr>
          <p:cNvSpPr/>
          <p:nvPr/>
        </p:nvSpPr>
        <p:spPr>
          <a:xfrm>
            <a:off x="680122" y="2276522"/>
            <a:ext cx="6119914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4590059"/>
                  </p:ext>
                </p:extLst>
              </p:nvPr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4590059"/>
                  </p:ext>
                </p:extLst>
              </p:nvPr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5769332"/>
                  </p:ext>
                </p:extLst>
              </p:nvPr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5769332"/>
                  </p:ext>
                </p:extLst>
              </p:nvPr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2490482"/>
                  </p:ext>
                </p:extLst>
              </p:nvPr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2490482"/>
                  </p:ext>
                </p:extLst>
              </p:nvPr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1492184"/>
                  </p:ext>
                </p:extLst>
              </p:nvPr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1492184"/>
                  </p:ext>
                </p:extLst>
              </p:nvPr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3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56F86A6-C9E5-7F42-A547-FD4442DDA108}"/>
              </a:ext>
            </a:extLst>
          </p:cNvPr>
          <p:cNvCxnSpPr>
            <a:cxnSpLocks/>
            <a:stCxn id="76" idx="7"/>
            <a:endCxn id="126" idx="1"/>
          </p:cNvCxnSpPr>
          <p:nvPr/>
        </p:nvCxnSpPr>
        <p:spPr>
          <a:xfrm flipV="1">
            <a:off x="2122416" y="3833809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/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/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/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blipFill>
                <a:blip r:embed="rId26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/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/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blipFill>
                <a:blip r:embed="rId28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9F7A307-7536-6D41-B314-A140A69C2D53}"/>
              </a:ext>
            </a:extLst>
          </p:cNvPr>
          <p:cNvCxnSpPr>
            <a:cxnSpLocks/>
            <a:stCxn id="125" idx="6"/>
            <a:endCxn id="128" idx="1"/>
          </p:cNvCxnSpPr>
          <p:nvPr/>
        </p:nvCxnSpPr>
        <p:spPr>
          <a:xfrm flipV="1">
            <a:off x="3359515" y="3843641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/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/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/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blipFill>
                <a:blip r:embed="rId31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6C8F2B-4D43-B940-BDCC-C42FDE8F6FE5}"/>
              </a:ext>
            </a:extLst>
          </p:cNvPr>
          <p:cNvCxnSpPr>
            <a:stCxn id="127" idx="7"/>
            <a:endCxn id="133" idx="1"/>
          </p:cNvCxnSpPr>
          <p:nvPr/>
        </p:nvCxnSpPr>
        <p:spPr>
          <a:xfrm flipV="1">
            <a:off x="4438705" y="3198665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/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/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/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blipFill>
                <a:blip r:embed="rId34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6C462E6-9E74-C649-AC13-657A5815D7F8}"/>
              </a:ext>
            </a:extLst>
          </p:cNvPr>
          <p:cNvCxnSpPr>
            <a:stCxn id="132" idx="7"/>
            <a:endCxn id="137" idx="1"/>
          </p:cNvCxnSpPr>
          <p:nvPr/>
        </p:nvCxnSpPr>
        <p:spPr>
          <a:xfrm flipV="1">
            <a:off x="5468781" y="2509727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/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Right Arrow 139">
            <a:extLst>
              <a:ext uri="{FF2B5EF4-FFF2-40B4-BE49-F238E27FC236}">
                <a16:creationId xmlns:a16="http://schemas.microsoft.com/office/drawing/2014/main" id="{BEEE6DD8-0EA6-9E4F-A28D-D1FB25BC1E48}"/>
              </a:ext>
            </a:extLst>
          </p:cNvPr>
          <p:cNvSpPr/>
          <p:nvPr/>
        </p:nvSpPr>
        <p:spPr>
          <a:xfrm rot="16200000">
            <a:off x="2440385" y="410864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id="{99C0AC13-B485-5B49-BB52-DAAFE9815A8D}"/>
              </a:ext>
            </a:extLst>
          </p:cNvPr>
          <p:cNvSpPr/>
          <p:nvPr/>
        </p:nvSpPr>
        <p:spPr>
          <a:xfrm>
            <a:off x="4601112" y="363392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C380537D-1B46-0742-8FA0-5E1003E987AD}"/>
              </a:ext>
            </a:extLst>
          </p:cNvPr>
          <p:cNvSpPr/>
          <p:nvPr/>
        </p:nvSpPr>
        <p:spPr>
          <a:xfrm rot="5400000">
            <a:off x="5796407" y="283339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/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/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blipFill>
                <a:blip r:embed="rId37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6ECF3316-84AB-B347-B0DD-333CC0EF0BFC}"/>
              </a:ext>
            </a:extLst>
          </p:cNvPr>
          <p:cNvCxnSpPr>
            <a:stCxn id="144" idx="6"/>
            <a:endCxn id="145" idx="1"/>
          </p:cNvCxnSpPr>
          <p:nvPr/>
        </p:nvCxnSpPr>
        <p:spPr>
          <a:xfrm>
            <a:off x="1092655" y="4460387"/>
            <a:ext cx="346239" cy="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/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ight Arrow 147">
            <a:extLst>
              <a:ext uri="{FF2B5EF4-FFF2-40B4-BE49-F238E27FC236}">
                <a16:creationId xmlns:a16="http://schemas.microsoft.com/office/drawing/2014/main" id="{223EBBA3-E700-4F40-8270-2C0C31411B95}"/>
              </a:ext>
            </a:extLst>
          </p:cNvPr>
          <p:cNvSpPr/>
          <p:nvPr/>
        </p:nvSpPr>
        <p:spPr>
          <a:xfrm rot="10800000">
            <a:off x="1092598" y="451948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E3676E8-553C-DE42-8E1F-EEB7C817B141}"/>
              </a:ext>
            </a:extLst>
          </p:cNvPr>
          <p:cNvSpPr txBox="1"/>
          <p:nvPr/>
        </p:nvSpPr>
        <p:spPr>
          <a:xfrm>
            <a:off x="7148818" y="930413"/>
            <a:ext cx="480536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AU" b="1" dirty="0"/>
              <a:t>Table start with the values of previous episodes</a:t>
            </a:r>
            <a:endParaRPr lang="en-A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/>
              <p:nvPr/>
            </p:nvSpPr>
            <p:spPr>
              <a:xfrm>
                <a:off x="4082607" y="2081568"/>
                <a:ext cx="2049992" cy="198345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=−1+10=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607" y="2081568"/>
                <a:ext cx="2049992" cy="1983455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Right Arrow 152">
            <a:extLst>
              <a:ext uri="{FF2B5EF4-FFF2-40B4-BE49-F238E27FC236}">
                <a16:creationId xmlns:a16="http://schemas.microsoft.com/office/drawing/2014/main" id="{7A0A66D6-39D3-404F-AD1C-928BAF71D916}"/>
              </a:ext>
            </a:extLst>
          </p:cNvPr>
          <p:cNvSpPr/>
          <p:nvPr/>
        </p:nvSpPr>
        <p:spPr>
          <a:xfrm rot="16200000">
            <a:off x="3366474" y="395101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9B42199A-B252-004C-96ED-7BB018F81BB8}"/>
                  </a:ext>
                </a:extLst>
              </p:cNvPr>
              <p:cNvSpPr/>
              <p:nvPr/>
            </p:nvSpPr>
            <p:spPr>
              <a:xfrm>
                <a:off x="2869333" y="4115254"/>
                <a:ext cx="101636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9B42199A-B252-004C-96ED-7BB018F81B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333" y="4115254"/>
                <a:ext cx="1016368" cy="338554"/>
              </a:xfrm>
              <a:prstGeom prst="rect">
                <a:avLst/>
              </a:prstGeom>
              <a:blipFill>
                <a:blip r:embed="rId40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Rectangle 155">
            <a:extLst>
              <a:ext uri="{FF2B5EF4-FFF2-40B4-BE49-F238E27FC236}">
                <a16:creationId xmlns:a16="http://schemas.microsoft.com/office/drawing/2014/main" id="{9377F9A9-9796-8F4F-86E1-ABFF810D8F4E}"/>
              </a:ext>
            </a:extLst>
          </p:cNvPr>
          <p:cNvSpPr/>
          <p:nvPr/>
        </p:nvSpPr>
        <p:spPr>
          <a:xfrm>
            <a:off x="2934241" y="3349007"/>
            <a:ext cx="1148316" cy="1170479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017A21A5-C99A-E94A-92FB-3B1A05299112}"/>
              </a:ext>
            </a:extLst>
          </p:cNvPr>
          <p:cNvCxnSpPr>
            <a:cxnSpLocks/>
            <a:stCxn id="156" idx="2"/>
          </p:cNvCxnSpPr>
          <p:nvPr/>
        </p:nvCxnSpPr>
        <p:spPr>
          <a:xfrm rot="5400000" flipH="1" flipV="1">
            <a:off x="4753292" y="1714195"/>
            <a:ext cx="1560398" cy="4050184"/>
          </a:xfrm>
          <a:prstGeom prst="curvedConnector4">
            <a:avLst>
              <a:gd name="adj1" fmla="val -8517"/>
              <a:gd name="adj2" fmla="val 1001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22EA3D-DAF0-6944-BFE5-275E1653E09C}"/>
              </a:ext>
            </a:extLst>
          </p:cNvPr>
          <p:cNvCxnSpPr/>
          <p:nvPr/>
        </p:nvCxnSpPr>
        <p:spPr>
          <a:xfrm flipH="1">
            <a:off x="3508399" y="4530180"/>
            <a:ext cx="7544" cy="39516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2673D6D-53E3-5C48-A76D-4691158F3120}"/>
              </a:ext>
            </a:extLst>
          </p:cNvPr>
          <p:cNvCxnSpPr>
            <a:cxnSpLocks/>
            <a:stCxn id="156" idx="2"/>
          </p:cNvCxnSpPr>
          <p:nvPr/>
        </p:nvCxnSpPr>
        <p:spPr>
          <a:xfrm rot="16200000" flipH="1">
            <a:off x="5098673" y="2929212"/>
            <a:ext cx="775192" cy="395574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7A4880F-65B9-0345-8989-1757F7FB6B6D}"/>
                  </a:ext>
                </a:extLst>
              </p:cNvPr>
              <p:cNvSpPr txBox="1"/>
              <p:nvPr/>
            </p:nvSpPr>
            <p:spPr>
              <a:xfrm>
                <a:off x="1594885" y="4925346"/>
                <a:ext cx="4805366" cy="36933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3+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=−1+9=8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7A4880F-65B9-0345-8989-1757F7FB6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885" y="4925346"/>
                <a:ext cx="4805366" cy="369332"/>
              </a:xfrm>
              <a:prstGeom prst="rect">
                <a:avLst/>
              </a:prstGeom>
              <a:blipFill>
                <a:blip r:embed="rId41"/>
                <a:stretch>
                  <a:fillRect l="-1053" t="-6452" b="-19355"/>
                </a:stretch>
              </a:blipFill>
              <a:ln w="127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3652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Prediction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/>
        </p:nvGraphicFramePr>
        <p:xfrm>
          <a:off x="7057899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7BFE56-4F0B-064F-9771-239071C9F50D}"/>
              </a:ext>
            </a:extLst>
          </p:cNvPr>
          <p:cNvSpPr txBox="1"/>
          <p:nvPr/>
        </p:nvSpPr>
        <p:spPr>
          <a:xfrm>
            <a:off x="8805053" y="1399806"/>
            <a:ext cx="15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314670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840230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215144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664827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B5A4418F-679E-0F4F-9EAB-F19FF1AF182C}"/>
              </a:ext>
            </a:extLst>
          </p:cNvPr>
          <p:cNvGraphicFramePr>
            <a:graphicFrameLocks noGrp="1"/>
          </p:cNvGraphicFramePr>
          <p:nvPr/>
        </p:nvGraphicFramePr>
        <p:xfrm>
          <a:off x="704750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/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Counter Table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blipFill>
                <a:blip r:embed="rId10"/>
                <a:stretch>
                  <a:fillRect l="-16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/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/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/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Arrow 104">
            <a:extLst>
              <a:ext uri="{FF2B5EF4-FFF2-40B4-BE49-F238E27FC236}">
                <a16:creationId xmlns:a16="http://schemas.microsoft.com/office/drawing/2014/main" id="{3A82F55B-A57C-2D49-8201-A76B2F5518FC}"/>
              </a:ext>
            </a:extLst>
          </p:cNvPr>
          <p:cNvSpPr/>
          <p:nvPr/>
        </p:nvSpPr>
        <p:spPr>
          <a:xfrm rot="16200000">
            <a:off x="730427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/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573F282-974C-8C4D-BDF2-324395491D75}"/>
              </a:ext>
            </a:extLst>
          </p:cNvPr>
          <p:cNvSpPr/>
          <p:nvPr/>
        </p:nvSpPr>
        <p:spPr>
          <a:xfrm rot="10800000">
            <a:off x="982983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/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ight Arrow 108">
            <a:extLst>
              <a:ext uri="{FF2B5EF4-FFF2-40B4-BE49-F238E27FC236}">
                <a16:creationId xmlns:a16="http://schemas.microsoft.com/office/drawing/2014/main" id="{48AFC5B8-CE5B-8440-9318-C4251549CE2C}"/>
              </a:ext>
            </a:extLst>
          </p:cNvPr>
          <p:cNvSpPr/>
          <p:nvPr/>
        </p:nvSpPr>
        <p:spPr>
          <a:xfrm>
            <a:off x="1120475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/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ight Arrow 110">
            <a:extLst>
              <a:ext uri="{FF2B5EF4-FFF2-40B4-BE49-F238E27FC236}">
                <a16:creationId xmlns:a16="http://schemas.microsoft.com/office/drawing/2014/main" id="{79B9EC0C-F543-2D41-A6E6-10C6B0BADDE7}"/>
              </a:ext>
            </a:extLst>
          </p:cNvPr>
          <p:cNvSpPr/>
          <p:nvPr/>
        </p:nvSpPr>
        <p:spPr>
          <a:xfrm rot="5400000">
            <a:off x="865443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/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>
            <a:extLst>
              <a:ext uri="{FF2B5EF4-FFF2-40B4-BE49-F238E27FC236}">
                <a16:creationId xmlns:a16="http://schemas.microsoft.com/office/drawing/2014/main" id="{93C5E541-A80F-EF42-9903-1D38701C593C}"/>
              </a:ext>
            </a:extLst>
          </p:cNvPr>
          <p:cNvSpPr/>
          <p:nvPr/>
        </p:nvSpPr>
        <p:spPr>
          <a:xfrm>
            <a:off x="680125" y="4245961"/>
            <a:ext cx="6119911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/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CA9FDDB1-35B1-6A43-AE75-03F0ED8146C4}"/>
              </a:ext>
            </a:extLst>
          </p:cNvPr>
          <p:cNvSpPr/>
          <p:nvPr/>
        </p:nvSpPr>
        <p:spPr>
          <a:xfrm>
            <a:off x="680124" y="3597002"/>
            <a:ext cx="6119912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252D8FD-7E13-E44B-B0DE-2CC742D98F04}"/>
              </a:ext>
            </a:extLst>
          </p:cNvPr>
          <p:cNvSpPr/>
          <p:nvPr/>
        </p:nvSpPr>
        <p:spPr>
          <a:xfrm>
            <a:off x="680123" y="2959086"/>
            <a:ext cx="611991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C34A271-84BE-5F46-9458-427A5A410F44}"/>
              </a:ext>
            </a:extLst>
          </p:cNvPr>
          <p:cNvSpPr/>
          <p:nvPr/>
        </p:nvSpPr>
        <p:spPr>
          <a:xfrm>
            <a:off x="680122" y="2276522"/>
            <a:ext cx="6119914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56F86A6-C9E5-7F42-A547-FD4442DDA108}"/>
              </a:ext>
            </a:extLst>
          </p:cNvPr>
          <p:cNvCxnSpPr>
            <a:cxnSpLocks/>
            <a:stCxn id="76" idx="7"/>
            <a:endCxn id="126" idx="1"/>
          </p:cNvCxnSpPr>
          <p:nvPr/>
        </p:nvCxnSpPr>
        <p:spPr>
          <a:xfrm flipV="1">
            <a:off x="2122416" y="3833809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/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/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/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blipFill>
                <a:blip r:embed="rId25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/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/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blipFill>
                <a:blip r:embed="rId27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9F7A307-7536-6D41-B314-A140A69C2D53}"/>
              </a:ext>
            </a:extLst>
          </p:cNvPr>
          <p:cNvCxnSpPr>
            <a:cxnSpLocks/>
            <a:stCxn id="125" idx="6"/>
            <a:endCxn id="128" idx="1"/>
          </p:cNvCxnSpPr>
          <p:nvPr/>
        </p:nvCxnSpPr>
        <p:spPr>
          <a:xfrm flipV="1">
            <a:off x="3359515" y="3843641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/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/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/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6C8F2B-4D43-B940-BDCC-C42FDE8F6FE5}"/>
              </a:ext>
            </a:extLst>
          </p:cNvPr>
          <p:cNvCxnSpPr>
            <a:stCxn id="127" idx="7"/>
            <a:endCxn id="133" idx="1"/>
          </p:cNvCxnSpPr>
          <p:nvPr/>
        </p:nvCxnSpPr>
        <p:spPr>
          <a:xfrm flipV="1">
            <a:off x="4438705" y="3198665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/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/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/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blipFill>
                <a:blip r:embed="rId33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6C462E6-9E74-C649-AC13-657A5815D7F8}"/>
              </a:ext>
            </a:extLst>
          </p:cNvPr>
          <p:cNvCxnSpPr>
            <a:stCxn id="132" idx="7"/>
            <a:endCxn id="137" idx="1"/>
          </p:cNvCxnSpPr>
          <p:nvPr/>
        </p:nvCxnSpPr>
        <p:spPr>
          <a:xfrm flipV="1">
            <a:off x="5468781" y="2509727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/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Right Arrow 139">
            <a:extLst>
              <a:ext uri="{FF2B5EF4-FFF2-40B4-BE49-F238E27FC236}">
                <a16:creationId xmlns:a16="http://schemas.microsoft.com/office/drawing/2014/main" id="{BEEE6DD8-0EA6-9E4F-A28D-D1FB25BC1E48}"/>
              </a:ext>
            </a:extLst>
          </p:cNvPr>
          <p:cNvSpPr/>
          <p:nvPr/>
        </p:nvSpPr>
        <p:spPr>
          <a:xfrm rot="16200000">
            <a:off x="2440385" y="410864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id="{99C0AC13-B485-5B49-BB52-DAAFE9815A8D}"/>
              </a:ext>
            </a:extLst>
          </p:cNvPr>
          <p:cNvSpPr/>
          <p:nvPr/>
        </p:nvSpPr>
        <p:spPr>
          <a:xfrm>
            <a:off x="4601112" y="363392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C380537D-1B46-0742-8FA0-5E1003E987AD}"/>
              </a:ext>
            </a:extLst>
          </p:cNvPr>
          <p:cNvSpPr/>
          <p:nvPr/>
        </p:nvSpPr>
        <p:spPr>
          <a:xfrm rot="5400000">
            <a:off x="5796407" y="283339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/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/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blipFill>
                <a:blip r:embed="rId36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6ECF3316-84AB-B347-B0DD-333CC0EF0BFC}"/>
              </a:ext>
            </a:extLst>
          </p:cNvPr>
          <p:cNvCxnSpPr>
            <a:stCxn id="144" idx="6"/>
            <a:endCxn id="145" idx="1"/>
          </p:cNvCxnSpPr>
          <p:nvPr/>
        </p:nvCxnSpPr>
        <p:spPr>
          <a:xfrm>
            <a:off x="1092655" y="4460387"/>
            <a:ext cx="346239" cy="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/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ight Arrow 147">
            <a:extLst>
              <a:ext uri="{FF2B5EF4-FFF2-40B4-BE49-F238E27FC236}">
                <a16:creationId xmlns:a16="http://schemas.microsoft.com/office/drawing/2014/main" id="{223EBBA3-E700-4F40-8270-2C0C31411B95}"/>
              </a:ext>
            </a:extLst>
          </p:cNvPr>
          <p:cNvSpPr/>
          <p:nvPr/>
        </p:nvSpPr>
        <p:spPr>
          <a:xfrm rot="10800000">
            <a:off x="1092598" y="451948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E3676E8-553C-DE42-8E1F-EEB7C817B141}"/>
              </a:ext>
            </a:extLst>
          </p:cNvPr>
          <p:cNvSpPr txBox="1"/>
          <p:nvPr/>
        </p:nvSpPr>
        <p:spPr>
          <a:xfrm>
            <a:off x="7148818" y="930413"/>
            <a:ext cx="480536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AU" b="1" dirty="0"/>
              <a:t>Table start with the values of previous episodes</a:t>
            </a:r>
            <a:endParaRPr lang="en-A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/>
              <p:nvPr/>
            </p:nvSpPr>
            <p:spPr>
              <a:xfrm>
                <a:off x="5103455" y="2081568"/>
                <a:ext cx="1029144" cy="133175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455" y="2081568"/>
                <a:ext cx="1029144" cy="1331759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Right Arrow 152">
            <a:extLst>
              <a:ext uri="{FF2B5EF4-FFF2-40B4-BE49-F238E27FC236}">
                <a16:creationId xmlns:a16="http://schemas.microsoft.com/office/drawing/2014/main" id="{7A0A66D6-39D3-404F-AD1C-928BAF71D916}"/>
              </a:ext>
            </a:extLst>
          </p:cNvPr>
          <p:cNvSpPr/>
          <p:nvPr/>
        </p:nvSpPr>
        <p:spPr>
          <a:xfrm rot="16200000">
            <a:off x="3366474" y="395101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9B42199A-B252-004C-96ED-7BB018F81BB8}"/>
                  </a:ext>
                </a:extLst>
              </p:cNvPr>
              <p:cNvSpPr/>
              <p:nvPr/>
            </p:nvSpPr>
            <p:spPr>
              <a:xfrm>
                <a:off x="2869333" y="4115254"/>
                <a:ext cx="101636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9B42199A-B252-004C-96ED-7BB018F81B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333" y="4115254"/>
                <a:ext cx="1016368" cy="338554"/>
              </a:xfrm>
              <a:prstGeom prst="rect">
                <a:avLst/>
              </a:prstGeom>
              <a:blipFill>
                <a:blip r:embed="rId39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Rectangle 155">
            <a:extLst>
              <a:ext uri="{FF2B5EF4-FFF2-40B4-BE49-F238E27FC236}">
                <a16:creationId xmlns:a16="http://schemas.microsoft.com/office/drawing/2014/main" id="{9377F9A9-9796-8F4F-86E1-ABFF810D8F4E}"/>
              </a:ext>
            </a:extLst>
          </p:cNvPr>
          <p:cNvSpPr/>
          <p:nvPr/>
        </p:nvSpPr>
        <p:spPr>
          <a:xfrm>
            <a:off x="4096714" y="3052193"/>
            <a:ext cx="1031346" cy="1001429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017A21A5-C99A-E94A-92FB-3B1A05299112}"/>
              </a:ext>
            </a:extLst>
          </p:cNvPr>
          <p:cNvCxnSpPr>
            <a:cxnSpLocks/>
            <a:stCxn id="156" idx="2"/>
          </p:cNvCxnSpPr>
          <p:nvPr/>
        </p:nvCxnSpPr>
        <p:spPr>
          <a:xfrm rot="5400000" flipH="1" flipV="1">
            <a:off x="7507681" y="47219"/>
            <a:ext cx="1111108" cy="6901697"/>
          </a:xfrm>
          <a:prstGeom prst="curvedConnector4">
            <a:avLst>
              <a:gd name="adj1" fmla="val 14832"/>
              <a:gd name="adj2" fmla="val 997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22EA3D-DAF0-6944-BFE5-275E1653E09C}"/>
              </a:ext>
            </a:extLst>
          </p:cNvPr>
          <p:cNvCxnSpPr/>
          <p:nvPr/>
        </p:nvCxnSpPr>
        <p:spPr>
          <a:xfrm flipH="1">
            <a:off x="3508399" y="4530180"/>
            <a:ext cx="7544" cy="39516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2673D6D-53E3-5C48-A76D-4691158F3120}"/>
              </a:ext>
            </a:extLst>
          </p:cNvPr>
          <p:cNvCxnSpPr>
            <a:cxnSpLocks/>
            <a:stCxn id="156" idx="2"/>
          </p:cNvCxnSpPr>
          <p:nvPr/>
        </p:nvCxnSpPr>
        <p:spPr>
          <a:xfrm rot="16200000" flipH="1">
            <a:off x="7293237" y="1372771"/>
            <a:ext cx="1241056" cy="660275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7A4880F-65B9-0345-8989-1757F7FB6B6D}"/>
                  </a:ext>
                </a:extLst>
              </p:cNvPr>
              <p:cNvSpPr txBox="1"/>
              <p:nvPr/>
            </p:nvSpPr>
            <p:spPr>
              <a:xfrm>
                <a:off x="1594885" y="4925346"/>
                <a:ext cx="4805366" cy="36933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3+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=−1+9=8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7A4880F-65B9-0345-8989-1757F7FB6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885" y="4925346"/>
                <a:ext cx="4805366" cy="369332"/>
              </a:xfrm>
              <a:prstGeom prst="rect">
                <a:avLst/>
              </a:prstGeom>
              <a:blipFill>
                <a:blip r:embed="rId40"/>
                <a:stretch>
                  <a:fillRect l="-1053" t="-6452" b="-19355"/>
                </a:stretch>
              </a:blipFill>
              <a:ln w="127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FD8F9E3F-C842-274A-9CB9-895CFA407E34}"/>
              </a:ext>
            </a:extLst>
          </p:cNvPr>
          <p:cNvSpPr txBox="1"/>
          <p:nvPr/>
        </p:nvSpPr>
        <p:spPr>
          <a:xfrm>
            <a:off x="2684299" y="6117700"/>
            <a:ext cx="6985827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/>
              <a:t>WHAT DO WE DO NOW?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34085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854"/>
            <a:ext cx="9144000" cy="4027489"/>
          </a:xfrm>
        </p:spPr>
        <p:txBody>
          <a:bodyPr>
            <a:normAutofit/>
          </a:bodyPr>
          <a:lstStyle/>
          <a:p>
            <a:r>
              <a:rPr lang="en-US" u="sng" dirty="0"/>
              <a:t>Monte Carlo Methods</a:t>
            </a:r>
            <a:br>
              <a:rPr lang="en-US" dirty="0"/>
            </a:br>
            <a:br>
              <a:rPr lang="en-US" dirty="0"/>
            </a:br>
            <a:r>
              <a:rPr lang="en-US" sz="4800" dirty="0"/>
              <a:t>First-Visit</a:t>
            </a:r>
            <a:br>
              <a:rPr lang="en-US" sz="4800" dirty="0"/>
            </a:br>
            <a:r>
              <a:rPr lang="en-US" sz="4800" dirty="0"/>
              <a:t>vs</a:t>
            </a:r>
            <a:br>
              <a:rPr lang="en-US" sz="4800" dirty="0"/>
            </a:br>
            <a:r>
              <a:rPr lang="en-US" sz="4800" dirty="0"/>
              <a:t>Every-Visit</a:t>
            </a:r>
          </a:p>
        </p:txBody>
      </p:sp>
    </p:spTree>
    <p:extLst>
      <p:ext uri="{BB962C8B-B14F-4D97-AF65-F5344CB8AC3E}">
        <p14:creationId xmlns:p14="http://schemas.microsoft.com/office/powerpoint/2010/main" val="2157716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First Visit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/>
        </p:nvGraphicFramePr>
        <p:xfrm>
          <a:off x="7057899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7BFE56-4F0B-064F-9771-239071C9F50D}"/>
              </a:ext>
            </a:extLst>
          </p:cNvPr>
          <p:cNvSpPr txBox="1"/>
          <p:nvPr/>
        </p:nvSpPr>
        <p:spPr>
          <a:xfrm>
            <a:off x="8805053" y="1399806"/>
            <a:ext cx="15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314670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840230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215144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664827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B5A4418F-679E-0F4F-9EAB-F19FF1AF182C}"/>
              </a:ext>
            </a:extLst>
          </p:cNvPr>
          <p:cNvGraphicFramePr>
            <a:graphicFrameLocks noGrp="1"/>
          </p:cNvGraphicFramePr>
          <p:nvPr/>
        </p:nvGraphicFramePr>
        <p:xfrm>
          <a:off x="704750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/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Counter Table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blipFill>
                <a:blip r:embed="rId10"/>
                <a:stretch>
                  <a:fillRect l="-16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/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/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/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Arrow 104">
            <a:extLst>
              <a:ext uri="{FF2B5EF4-FFF2-40B4-BE49-F238E27FC236}">
                <a16:creationId xmlns:a16="http://schemas.microsoft.com/office/drawing/2014/main" id="{3A82F55B-A57C-2D49-8201-A76B2F5518FC}"/>
              </a:ext>
            </a:extLst>
          </p:cNvPr>
          <p:cNvSpPr/>
          <p:nvPr/>
        </p:nvSpPr>
        <p:spPr>
          <a:xfrm rot="16200000">
            <a:off x="730427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/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573F282-974C-8C4D-BDF2-324395491D75}"/>
              </a:ext>
            </a:extLst>
          </p:cNvPr>
          <p:cNvSpPr/>
          <p:nvPr/>
        </p:nvSpPr>
        <p:spPr>
          <a:xfrm rot="10800000">
            <a:off x="982983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/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ight Arrow 108">
            <a:extLst>
              <a:ext uri="{FF2B5EF4-FFF2-40B4-BE49-F238E27FC236}">
                <a16:creationId xmlns:a16="http://schemas.microsoft.com/office/drawing/2014/main" id="{48AFC5B8-CE5B-8440-9318-C4251549CE2C}"/>
              </a:ext>
            </a:extLst>
          </p:cNvPr>
          <p:cNvSpPr/>
          <p:nvPr/>
        </p:nvSpPr>
        <p:spPr>
          <a:xfrm>
            <a:off x="1120475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/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ight Arrow 110">
            <a:extLst>
              <a:ext uri="{FF2B5EF4-FFF2-40B4-BE49-F238E27FC236}">
                <a16:creationId xmlns:a16="http://schemas.microsoft.com/office/drawing/2014/main" id="{79B9EC0C-F543-2D41-A6E6-10C6B0BADDE7}"/>
              </a:ext>
            </a:extLst>
          </p:cNvPr>
          <p:cNvSpPr/>
          <p:nvPr/>
        </p:nvSpPr>
        <p:spPr>
          <a:xfrm rot="5400000">
            <a:off x="865443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/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>
            <a:extLst>
              <a:ext uri="{FF2B5EF4-FFF2-40B4-BE49-F238E27FC236}">
                <a16:creationId xmlns:a16="http://schemas.microsoft.com/office/drawing/2014/main" id="{93C5E541-A80F-EF42-9903-1D38701C593C}"/>
              </a:ext>
            </a:extLst>
          </p:cNvPr>
          <p:cNvSpPr/>
          <p:nvPr/>
        </p:nvSpPr>
        <p:spPr>
          <a:xfrm>
            <a:off x="680125" y="4245961"/>
            <a:ext cx="6119911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/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CA9FDDB1-35B1-6A43-AE75-03F0ED8146C4}"/>
              </a:ext>
            </a:extLst>
          </p:cNvPr>
          <p:cNvSpPr/>
          <p:nvPr/>
        </p:nvSpPr>
        <p:spPr>
          <a:xfrm>
            <a:off x="680124" y="3597002"/>
            <a:ext cx="6119912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252D8FD-7E13-E44B-B0DE-2CC742D98F04}"/>
              </a:ext>
            </a:extLst>
          </p:cNvPr>
          <p:cNvSpPr/>
          <p:nvPr/>
        </p:nvSpPr>
        <p:spPr>
          <a:xfrm>
            <a:off x="680123" y="2959086"/>
            <a:ext cx="611991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C34A271-84BE-5F46-9458-427A5A410F44}"/>
              </a:ext>
            </a:extLst>
          </p:cNvPr>
          <p:cNvSpPr/>
          <p:nvPr/>
        </p:nvSpPr>
        <p:spPr>
          <a:xfrm>
            <a:off x="680122" y="2276522"/>
            <a:ext cx="6119914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56F86A6-C9E5-7F42-A547-FD4442DDA108}"/>
              </a:ext>
            </a:extLst>
          </p:cNvPr>
          <p:cNvCxnSpPr>
            <a:cxnSpLocks/>
            <a:stCxn id="76" idx="7"/>
            <a:endCxn id="126" idx="1"/>
          </p:cNvCxnSpPr>
          <p:nvPr/>
        </p:nvCxnSpPr>
        <p:spPr>
          <a:xfrm flipV="1">
            <a:off x="2122416" y="3833809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/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/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/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blipFill>
                <a:blip r:embed="rId25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/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/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blipFill>
                <a:blip r:embed="rId27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9F7A307-7536-6D41-B314-A140A69C2D53}"/>
              </a:ext>
            </a:extLst>
          </p:cNvPr>
          <p:cNvCxnSpPr>
            <a:cxnSpLocks/>
            <a:stCxn id="125" idx="6"/>
            <a:endCxn id="128" idx="1"/>
          </p:cNvCxnSpPr>
          <p:nvPr/>
        </p:nvCxnSpPr>
        <p:spPr>
          <a:xfrm flipV="1">
            <a:off x="3359515" y="3843641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/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/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/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6C8F2B-4D43-B940-BDCC-C42FDE8F6FE5}"/>
              </a:ext>
            </a:extLst>
          </p:cNvPr>
          <p:cNvCxnSpPr>
            <a:stCxn id="127" idx="7"/>
            <a:endCxn id="133" idx="1"/>
          </p:cNvCxnSpPr>
          <p:nvPr/>
        </p:nvCxnSpPr>
        <p:spPr>
          <a:xfrm flipV="1">
            <a:off x="4438705" y="3198665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/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/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/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blipFill>
                <a:blip r:embed="rId33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6C462E6-9E74-C649-AC13-657A5815D7F8}"/>
              </a:ext>
            </a:extLst>
          </p:cNvPr>
          <p:cNvCxnSpPr>
            <a:stCxn id="132" idx="7"/>
            <a:endCxn id="137" idx="1"/>
          </p:cNvCxnSpPr>
          <p:nvPr/>
        </p:nvCxnSpPr>
        <p:spPr>
          <a:xfrm flipV="1">
            <a:off x="5468781" y="2509727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/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Right Arrow 139">
            <a:extLst>
              <a:ext uri="{FF2B5EF4-FFF2-40B4-BE49-F238E27FC236}">
                <a16:creationId xmlns:a16="http://schemas.microsoft.com/office/drawing/2014/main" id="{BEEE6DD8-0EA6-9E4F-A28D-D1FB25BC1E48}"/>
              </a:ext>
            </a:extLst>
          </p:cNvPr>
          <p:cNvSpPr/>
          <p:nvPr/>
        </p:nvSpPr>
        <p:spPr>
          <a:xfrm rot="16200000">
            <a:off x="2440385" y="410864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id="{99C0AC13-B485-5B49-BB52-DAAFE9815A8D}"/>
              </a:ext>
            </a:extLst>
          </p:cNvPr>
          <p:cNvSpPr/>
          <p:nvPr/>
        </p:nvSpPr>
        <p:spPr>
          <a:xfrm>
            <a:off x="4601112" y="363392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C380537D-1B46-0742-8FA0-5E1003E987AD}"/>
              </a:ext>
            </a:extLst>
          </p:cNvPr>
          <p:cNvSpPr/>
          <p:nvPr/>
        </p:nvSpPr>
        <p:spPr>
          <a:xfrm rot="5400000">
            <a:off x="5796407" y="283339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/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/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blipFill>
                <a:blip r:embed="rId36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6ECF3316-84AB-B347-B0DD-333CC0EF0BFC}"/>
              </a:ext>
            </a:extLst>
          </p:cNvPr>
          <p:cNvCxnSpPr>
            <a:stCxn id="144" idx="6"/>
            <a:endCxn id="145" idx="1"/>
          </p:cNvCxnSpPr>
          <p:nvPr/>
        </p:nvCxnSpPr>
        <p:spPr>
          <a:xfrm>
            <a:off x="1092655" y="4460387"/>
            <a:ext cx="346239" cy="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/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ight Arrow 147">
            <a:extLst>
              <a:ext uri="{FF2B5EF4-FFF2-40B4-BE49-F238E27FC236}">
                <a16:creationId xmlns:a16="http://schemas.microsoft.com/office/drawing/2014/main" id="{223EBBA3-E700-4F40-8270-2C0C31411B95}"/>
              </a:ext>
            </a:extLst>
          </p:cNvPr>
          <p:cNvSpPr/>
          <p:nvPr/>
        </p:nvSpPr>
        <p:spPr>
          <a:xfrm rot="10800000">
            <a:off x="1092598" y="451948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E3676E8-553C-DE42-8E1F-EEB7C817B141}"/>
              </a:ext>
            </a:extLst>
          </p:cNvPr>
          <p:cNvSpPr txBox="1"/>
          <p:nvPr/>
        </p:nvSpPr>
        <p:spPr>
          <a:xfrm>
            <a:off x="7148818" y="930413"/>
            <a:ext cx="480536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AU" b="1" dirty="0"/>
              <a:t>Table start with the values of previous episodes</a:t>
            </a:r>
            <a:endParaRPr lang="en-A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/>
              <p:nvPr/>
            </p:nvSpPr>
            <p:spPr>
              <a:xfrm>
                <a:off x="5103455" y="2081568"/>
                <a:ext cx="1029144" cy="133175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455" y="2081568"/>
                <a:ext cx="1029144" cy="1331759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Right Arrow 152">
            <a:extLst>
              <a:ext uri="{FF2B5EF4-FFF2-40B4-BE49-F238E27FC236}">
                <a16:creationId xmlns:a16="http://schemas.microsoft.com/office/drawing/2014/main" id="{7A0A66D6-39D3-404F-AD1C-928BAF71D916}"/>
              </a:ext>
            </a:extLst>
          </p:cNvPr>
          <p:cNvSpPr/>
          <p:nvPr/>
        </p:nvSpPr>
        <p:spPr>
          <a:xfrm rot="16200000">
            <a:off x="3366474" y="395101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9377F9A9-9796-8F4F-86E1-ABFF810D8F4E}"/>
              </a:ext>
            </a:extLst>
          </p:cNvPr>
          <p:cNvSpPr/>
          <p:nvPr/>
        </p:nvSpPr>
        <p:spPr>
          <a:xfrm>
            <a:off x="4096714" y="3052193"/>
            <a:ext cx="1031346" cy="1001429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017A21A5-C99A-E94A-92FB-3B1A05299112}"/>
              </a:ext>
            </a:extLst>
          </p:cNvPr>
          <p:cNvCxnSpPr>
            <a:cxnSpLocks/>
            <a:stCxn id="156" idx="2"/>
          </p:cNvCxnSpPr>
          <p:nvPr/>
        </p:nvCxnSpPr>
        <p:spPr>
          <a:xfrm rot="5400000" flipH="1" flipV="1">
            <a:off x="7507681" y="47219"/>
            <a:ext cx="1111108" cy="6901697"/>
          </a:xfrm>
          <a:prstGeom prst="curvedConnector4">
            <a:avLst>
              <a:gd name="adj1" fmla="val 14832"/>
              <a:gd name="adj2" fmla="val 997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2673D6D-53E3-5C48-A76D-4691158F3120}"/>
              </a:ext>
            </a:extLst>
          </p:cNvPr>
          <p:cNvCxnSpPr>
            <a:cxnSpLocks/>
            <a:stCxn id="156" idx="2"/>
          </p:cNvCxnSpPr>
          <p:nvPr/>
        </p:nvCxnSpPr>
        <p:spPr>
          <a:xfrm rot="16200000" flipH="1">
            <a:off x="7293237" y="1372771"/>
            <a:ext cx="1241056" cy="660275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Cross 78">
            <a:extLst>
              <a:ext uri="{FF2B5EF4-FFF2-40B4-BE49-F238E27FC236}">
                <a16:creationId xmlns:a16="http://schemas.microsoft.com/office/drawing/2014/main" id="{431B516E-A32E-8D4F-88B7-2C0720F58975}"/>
              </a:ext>
            </a:extLst>
          </p:cNvPr>
          <p:cNvSpPr/>
          <p:nvPr/>
        </p:nvSpPr>
        <p:spPr>
          <a:xfrm rot="18814226">
            <a:off x="8027986" y="3702402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Cross 79">
            <a:extLst>
              <a:ext uri="{FF2B5EF4-FFF2-40B4-BE49-F238E27FC236}">
                <a16:creationId xmlns:a16="http://schemas.microsoft.com/office/drawing/2014/main" id="{FC672D2A-8569-B54B-993C-A1DD76ECF831}"/>
              </a:ext>
            </a:extLst>
          </p:cNvPr>
          <p:cNvSpPr/>
          <p:nvPr/>
        </p:nvSpPr>
        <p:spPr>
          <a:xfrm rot="18814226">
            <a:off x="5944495" y="4598630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56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856700-8B87-D54D-A167-85144AAB0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4041" y="1453485"/>
            <a:ext cx="7083918" cy="43513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641843-0B19-474B-8A41-46B547578483}"/>
              </a:ext>
            </a:extLst>
          </p:cNvPr>
          <p:cNvSpPr/>
          <p:nvPr/>
        </p:nvSpPr>
        <p:spPr>
          <a:xfrm>
            <a:off x="3530009" y="3742660"/>
            <a:ext cx="5550196" cy="86123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590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First Visit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541703"/>
              </p:ext>
            </p:extLst>
          </p:nvPr>
        </p:nvGraphicFramePr>
        <p:xfrm>
          <a:off x="7057899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+9+9=18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7BFE56-4F0B-064F-9771-239071C9F50D}"/>
              </a:ext>
            </a:extLst>
          </p:cNvPr>
          <p:cNvSpPr txBox="1"/>
          <p:nvPr/>
        </p:nvSpPr>
        <p:spPr>
          <a:xfrm>
            <a:off x="8805053" y="1399806"/>
            <a:ext cx="15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314670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840230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215144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664827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B5A4418F-679E-0F4F-9EAB-F19FF1AF1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141792"/>
              </p:ext>
            </p:extLst>
          </p:nvPr>
        </p:nvGraphicFramePr>
        <p:xfrm>
          <a:off x="704750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+1+1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/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Counter Table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blipFill>
                <a:blip r:embed="rId10"/>
                <a:stretch>
                  <a:fillRect l="-16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/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/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/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Arrow 104">
            <a:extLst>
              <a:ext uri="{FF2B5EF4-FFF2-40B4-BE49-F238E27FC236}">
                <a16:creationId xmlns:a16="http://schemas.microsoft.com/office/drawing/2014/main" id="{3A82F55B-A57C-2D49-8201-A76B2F5518FC}"/>
              </a:ext>
            </a:extLst>
          </p:cNvPr>
          <p:cNvSpPr/>
          <p:nvPr/>
        </p:nvSpPr>
        <p:spPr>
          <a:xfrm rot="16200000">
            <a:off x="730427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/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573F282-974C-8C4D-BDF2-324395491D75}"/>
              </a:ext>
            </a:extLst>
          </p:cNvPr>
          <p:cNvSpPr/>
          <p:nvPr/>
        </p:nvSpPr>
        <p:spPr>
          <a:xfrm rot="10800000">
            <a:off x="982983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/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ight Arrow 108">
            <a:extLst>
              <a:ext uri="{FF2B5EF4-FFF2-40B4-BE49-F238E27FC236}">
                <a16:creationId xmlns:a16="http://schemas.microsoft.com/office/drawing/2014/main" id="{48AFC5B8-CE5B-8440-9318-C4251549CE2C}"/>
              </a:ext>
            </a:extLst>
          </p:cNvPr>
          <p:cNvSpPr/>
          <p:nvPr/>
        </p:nvSpPr>
        <p:spPr>
          <a:xfrm>
            <a:off x="1120475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/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ight Arrow 110">
            <a:extLst>
              <a:ext uri="{FF2B5EF4-FFF2-40B4-BE49-F238E27FC236}">
                <a16:creationId xmlns:a16="http://schemas.microsoft.com/office/drawing/2014/main" id="{79B9EC0C-F543-2D41-A6E6-10C6B0BADDE7}"/>
              </a:ext>
            </a:extLst>
          </p:cNvPr>
          <p:cNvSpPr/>
          <p:nvPr/>
        </p:nvSpPr>
        <p:spPr>
          <a:xfrm rot="5400000">
            <a:off x="865443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/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>
            <a:extLst>
              <a:ext uri="{FF2B5EF4-FFF2-40B4-BE49-F238E27FC236}">
                <a16:creationId xmlns:a16="http://schemas.microsoft.com/office/drawing/2014/main" id="{93C5E541-A80F-EF42-9903-1D38701C593C}"/>
              </a:ext>
            </a:extLst>
          </p:cNvPr>
          <p:cNvSpPr/>
          <p:nvPr/>
        </p:nvSpPr>
        <p:spPr>
          <a:xfrm>
            <a:off x="680125" y="4245961"/>
            <a:ext cx="6119911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/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CA9FDDB1-35B1-6A43-AE75-03F0ED8146C4}"/>
              </a:ext>
            </a:extLst>
          </p:cNvPr>
          <p:cNvSpPr/>
          <p:nvPr/>
        </p:nvSpPr>
        <p:spPr>
          <a:xfrm>
            <a:off x="680124" y="3597002"/>
            <a:ext cx="6119912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252D8FD-7E13-E44B-B0DE-2CC742D98F04}"/>
              </a:ext>
            </a:extLst>
          </p:cNvPr>
          <p:cNvSpPr/>
          <p:nvPr/>
        </p:nvSpPr>
        <p:spPr>
          <a:xfrm>
            <a:off x="680123" y="2959086"/>
            <a:ext cx="611991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C34A271-84BE-5F46-9458-427A5A410F44}"/>
              </a:ext>
            </a:extLst>
          </p:cNvPr>
          <p:cNvSpPr/>
          <p:nvPr/>
        </p:nvSpPr>
        <p:spPr>
          <a:xfrm>
            <a:off x="680122" y="2276522"/>
            <a:ext cx="6119914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56F86A6-C9E5-7F42-A547-FD4442DDA108}"/>
              </a:ext>
            </a:extLst>
          </p:cNvPr>
          <p:cNvCxnSpPr>
            <a:cxnSpLocks/>
            <a:stCxn id="76" idx="7"/>
            <a:endCxn id="126" idx="1"/>
          </p:cNvCxnSpPr>
          <p:nvPr/>
        </p:nvCxnSpPr>
        <p:spPr>
          <a:xfrm flipV="1">
            <a:off x="2122416" y="3833809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/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/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/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blipFill>
                <a:blip r:embed="rId25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/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/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blipFill>
                <a:blip r:embed="rId27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9F7A307-7536-6D41-B314-A140A69C2D53}"/>
              </a:ext>
            </a:extLst>
          </p:cNvPr>
          <p:cNvCxnSpPr>
            <a:cxnSpLocks/>
            <a:stCxn id="125" idx="6"/>
            <a:endCxn id="128" idx="1"/>
          </p:cNvCxnSpPr>
          <p:nvPr/>
        </p:nvCxnSpPr>
        <p:spPr>
          <a:xfrm flipV="1">
            <a:off x="3359515" y="3843641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/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/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/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6C8F2B-4D43-B940-BDCC-C42FDE8F6FE5}"/>
              </a:ext>
            </a:extLst>
          </p:cNvPr>
          <p:cNvCxnSpPr>
            <a:stCxn id="127" idx="7"/>
            <a:endCxn id="133" idx="1"/>
          </p:cNvCxnSpPr>
          <p:nvPr/>
        </p:nvCxnSpPr>
        <p:spPr>
          <a:xfrm flipV="1">
            <a:off x="4438705" y="3198665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/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/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/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blipFill>
                <a:blip r:embed="rId33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6C462E6-9E74-C649-AC13-657A5815D7F8}"/>
              </a:ext>
            </a:extLst>
          </p:cNvPr>
          <p:cNvCxnSpPr>
            <a:stCxn id="132" idx="7"/>
            <a:endCxn id="137" idx="1"/>
          </p:cNvCxnSpPr>
          <p:nvPr/>
        </p:nvCxnSpPr>
        <p:spPr>
          <a:xfrm flipV="1">
            <a:off x="5468781" y="2509727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/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Right Arrow 139">
            <a:extLst>
              <a:ext uri="{FF2B5EF4-FFF2-40B4-BE49-F238E27FC236}">
                <a16:creationId xmlns:a16="http://schemas.microsoft.com/office/drawing/2014/main" id="{BEEE6DD8-0EA6-9E4F-A28D-D1FB25BC1E48}"/>
              </a:ext>
            </a:extLst>
          </p:cNvPr>
          <p:cNvSpPr/>
          <p:nvPr/>
        </p:nvSpPr>
        <p:spPr>
          <a:xfrm rot="16200000">
            <a:off x="2440385" y="410864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id="{99C0AC13-B485-5B49-BB52-DAAFE9815A8D}"/>
              </a:ext>
            </a:extLst>
          </p:cNvPr>
          <p:cNvSpPr/>
          <p:nvPr/>
        </p:nvSpPr>
        <p:spPr>
          <a:xfrm>
            <a:off x="4601112" y="363392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C380537D-1B46-0742-8FA0-5E1003E987AD}"/>
              </a:ext>
            </a:extLst>
          </p:cNvPr>
          <p:cNvSpPr/>
          <p:nvPr/>
        </p:nvSpPr>
        <p:spPr>
          <a:xfrm rot="5400000">
            <a:off x="5796407" y="283339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/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/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blipFill>
                <a:blip r:embed="rId36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6ECF3316-84AB-B347-B0DD-333CC0EF0BFC}"/>
              </a:ext>
            </a:extLst>
          </p:cNvPr>
          <p:cNvCxnSpPr>
            <a:stCxn id="144" idx="6"/>
            <a:endCxn id="145" idx="1"/>
          </p:cNvCxnSpPr>
          <p:nvPr/>
        </p:nvCxnSpPr>
        <p:spPr>
          <a:xfrm>
            <a:off x="1092655" y="4460387"/>
            <a:ext cx="346239" cy="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/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ight Arrow 147">
            <a:extLst>
              <a:ext uri="{FF2B5EF4-FFF2-40B4-BE49-F238E27FC236}">
                <a16:creationId xmlns:a16="http://schemas.microsoft.com/office/drawing/2014/main" id="{223EBBA3-E700-4F40-8270-2C0C31411B95}"/>
              </a:ext>
            </a:extLst>
          </p:cNvPr>
          <p:cNvSpPr/>
          <p:nvPr/>
        </p:nvSpPr>
        <p:spPr>
          <a:xfrm rot="10800000">
            <a:off x="1092598" y="451948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E3676E8-553C-DE42-8E1F-EEB7C817B141}"/>
              </a:ext>
            </a:extLst>
          </p:cNvPr>
          <p:cNvSpPr txBox="1"/>
          <p:nvPr/>
        </p:nvSpPr>
        <p:spPr>
          <a:xfrm>
            <a:off x="7148818" y="930413"/>
            <a:ext cx="480536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AU" b="1" dirty="0"/>
              <a:t>Table start with the values of previous episodes</a:t>
            </a:r>
            <a:endParaRPr lang="en-A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/>
              <p:nvPr/>
            </p:nvSpPr>
            <p:spPr>
              <a:xfrm>
                <a:off x="5103455" y="2081568"/>
                <a:ext cx="1029144" cy="133175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455" y="2081568"/>
                <a:ext cx="1029144" cy="1331759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Right Arrow 152">
            <a:extLst>
              <a:ext uri="{FF2B5EF4-FFF2-40B4-BE49-F238E27FC236}">
                <a16:creationId xmlns:a16="http://schemas.microsoft.com/office/drawing/2014/main" id="{7A0A66D6-39D3-404F-AD1C-928BAF71D916}"/>
              </a:ext>
            </a:extLst>
          </p:cNvPr>
          <p:cNvSpPr/>
          <p:nvPr/>
        </p:nvSpPr>
        <p:spPr>
          <a:xfrm rot="16200000">
            <a:off x="3366474" y="395101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9377F9A9-9796-8F4F-86E1-ABFF810D8F4E}"/>
              </a:ext>
            </a:extLst>
          </p:cNvPr>
          <p:cNvSpPr/>
          <p:nvPr/>
        </p:nvSpPr>
        <p:spPr>
          <a:xfrm>
            <a:off x="4096714" y="3052193"/>
            <a:ext cx="1031346" cy="1001429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017A21A5-C99A-E94A-92FB-3B1A05299112}"/>
              </a:ext>
            </a:extLst>
          </p:cNvPr>
          <p:cNvCxnSpPr>
            <a:cxnSpLocks/>
            <a:stCxn id="156" idx="2"/>
          </p:cNvCxnSpPr>
          <p:nvPr/>
        </p:nvCxnSpPr>
        <p:spPr>
          <a:xfrm rot="5400000" flipH="1" flipV="1">
            <a:off x="7507681" y="47219"/>
            <a:ext cx="1111108" cy="6901697"/>
          </a:xfrm>
          <a:prstGeom prst="curvedConnector4">
            <a:avLst>
              <a:gd name="adj1" fmla="val 14832"/>
              <a:gd name="adj2" fmla="val 997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2673D6D-53E3-5C48-A76D-4691158F3120}"/>
              </a:ext>
            </a:extLst>
          </p:cNvPr>
          <p:cNvCxnSpPr>
            <a:cxnSpLocks/>
            <a:stCxn id="156" idx="2"/>
          </p:cNvCxnSpPr>
          <p:nvPr/>
        </p:nvCxnSpPr>
        <p:spPr>
          <a:xfrm rot="16200000" flipH="1">
            <a:off x="7293237" y="1372771"/>
            <a:ext cx="1241056" cy="660275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698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4AA54-99FD-5E49-96B9-6776E479E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Folded Corner 3">
                <a:extLst>
                  <a:ext uri="{FF2B5EF4-FFF2-40B4-BE49-F238E27FC236}">
                    <a16:creationId xmlns:a16="http://schemas.microsoft.com/office/drawing/2014/main" id="{E80C66E7-D8D9-154F-ADB4-FD40AE6F89D1}"/>
                  </a:ext>
                </a:extLst>
              </p:cNvPr>
              <p:cNvSpPr/>
              <p:nvPr/>
            </p:nvSpPr>
            <p:spPr>
              <a:xfrm>
                <a:off x="2296633" y="2286000"/>
                <a:ext cx="8133907" cy="3125972"/>
              </a:xfrm>
              <a:prstGeom prst="foldedCorner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In Reinforcement Learning, one of the fundamental concepts are the value functions. 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 </a:t>
                </a:r>
                <a:r>
                  <a:rPr lang="en-US" b="1" dirty="0">
                    <a:solidFill>
                      <a:schemeClr val="tx1"/>
                    </a:solidFill>
                  </a:rPr>
                  <a:t>action-value functions</a:t>
                </a:r>
                <a:r>
                  <a:rPr lang="en-US" dirty="0">
                    <a:solidFill>
                      <a:schemeClr val="tx1"/>
                    </a:solidFill>
                  </a:rPr>
                  <a:t>,</a:t>
                </a:r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s-E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are the ones used for the control problem.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E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expected return of taking a particular action in a particular state, and then follow the current policy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Folded Corner 3">
                <a:extLst>
                  <a:ext uri="{FF2B5EF4-FFF2-40B4-BE49-F238E27FC236}">
                    <a16:creationId xmlns:a16="http://schemas.microsoft.com/office/drawing/2014/main" id="{E80C66E7-D8D9-154F-ADB4-FD40AE6F8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633" y="2286000"/>
                <a:ext cx="8133907" cy="3125972"/>
              </a:xfrm>
              <a:prstGeom prst="foldedCorner">
                <a:avLst/>
              </a:prstGeom>
              <a:blipFill>
                <a:blip r:embed="rId2"/>
                <a:stretch>
                  <a:fillRect l="-622" r="-311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0524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855"/>
            <a:ext cx="9144000" cy="3549024"/>
          </a:xfrm>
        </p:spPr>
        <p:txBody>
          <a:bodyPr>
            <a:normAutofit/>
          </a:bodyPr>
          <a:lstStyle/>
          <a:p>
            <a:r>
              <a:rPr lang="en-US" u="sng" dirty="0"/>
              <a:t>Monte Carlo Methods</a:t>
            </a:r>
            <a:br>
              <a:rPr lang="en-US" dirty="0"/>
            </a:br>
            <a:br>
              <a:rPr lang="en-US" dirty="0"/>
            </a:br>
            <a:r>
              <a:rPr lang="en-US" sz="4800" dirty="0"/>
              <a:t>Monte Carlo Control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77761F-7A20-FA48-90C2-4B06BA2303A9}"/>
              </a:ext>
            </a:extLst>
          </p:cNvPr>
          <p:cNvSpPr txBox="1"/>
          <p:nvPr/>
        </p:nvSpPr>
        <p:spPr>
          <a:xfrm>
            <a:off x="4532462" y="4816549"/>
            <a:ext cx="255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Which is the best policy?</a:t>
            </a:r>
          </a:p>
        </p:txBody>
      </p:sp>
    </p:spTree>
    <p:extLst>
      <p:ext uri="{BB962C8B-B14F-4D97-AF65-F5344CB8AC3E}">
        <p14:creationId xmlns:p14="http://schemas.microsoft.com/office/powerpoint/2010/main" val="795635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738C3-59C3-EA41-B9EB-6D1A99C16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FBF05-6E80-B648-9C86-10D26D64B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Monte Carlo Prediction</a:t>
            </a:r>
          </a:p>
          <a:p>
            <a:pPr lvl="1"/>
            <a:r>
              <a:rPr lang="en-US" dirty="0"/>
              <a:t>First-visit vs Every-visit</a:t>
            </a:r>
          </a:p>
          <a:p>
            <a:endParaRPr lang="en-US" dirty="0"/>
          </a:p>
          <a:p>
            <a:r>
              <a:rPr lang="en-US" dirty="0"/>
              <a:t>Monte Carlo Control</a:t>
            </a:r>
          </a:p>
          <a:p>
            <a:pPr lvl="1"/>
            <a:r>
              <a:rPr lang="en-US" dirty="0"/>
              <a:t>Incremental Update</a:t>
            </a:r>
          </a:p>
          <a:p>
            <a:pPr lvl="1"/>
            <a:r>
              <a:rPr lang="en-US" dirty="0"/>
              <a:t>Constant step size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507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888" y="863487"/>
            <a:ext cx="10423451" cy="4452791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sz="4800" b="1" dirty="0"/>
              <a:t>What can be improved in this method?</a:t>
            </a:r>
            <a:br>
              <a:rPr lang="en-US" sz="4800" b="1" dirty="0"/>
            </a:br>
            <a:br>
              <a:rPr lang="en-US" sz="4800" dirty="0"/>
            </a:br>
            <a:r>
              <a:rPr lang="en-US" sz="3600" dirty="0"/>
              <a:t>Right now we are improving the table after all the episodes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We need a way to update the values after </a:t>
            </a:r>
            <a:r>
              <a:rPr lang="en-US" sz="3600" b="1" dirty="0"/>
              <a:t>each episode</a:t>
            </a:r>
            <a:br>
              <a:rPr lang="en-US" sz="3600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006085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855"/>
            <a:ext cx="9144000" cy="5112010"/>
          </a:xfrm>
        </p:spPr>
        <p:txBody>
          <a:bodyPr>
            <a:normAutofit/>
          </a:bodyPr>
          <a:lstStyle/>
          <a:p>
            <a:r>
              <a:rPr lang="en-US" u="sng" dirty="0"/>
              <a:t>Monte Carlo Methods</a:t>
            </a:r>
            <a:br>
              <a:rPr lang="en-US" dirty="0"/>
            </a:br>
            <a:br>
              <a:rPr lang="en-US" dirty="0"/>
            </a:br>
            <a:r>
              <a:rPr lang="en-US" sz="4800" dirty="0"/>
              <a:t>Monte Carlo Control</a:t>
            </a:r>
            <a:br>
              <a:rPr lang="en-US" sz="4800" dirty="0"/>
            </a:br>
            <a:br>
              <a:rPr lang="en-US" sz="4800" dirty="0"/>
            </a:br>
            <a:r>
              <a:rPr lang="en-US" sz="4000" dirty="0"/>
              <a:t>Incremental updates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66140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838203" y="4238758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Control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838202" y="3589799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838201" y="2951883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838200" y="2269319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1376692" y="3826606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2613791" y="3836438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/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/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blipFill>
                <a:blip r:embed="rId15"/>
                <a:stretch>
                  <a:fillRect b="-1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stCxn id="82" idx="7"/>
            <a:endCxn id="90" idx="1"/>
          </p:cNvCxnSpPr>
          <p:nvPr/>
        </p:nvCxnSpPr>
        <p:spPr>
          <a:xfrm flipV="1">
            <a:off x="3692981" y="3191462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/>
              <p:nvPr/>
            </p:nvSpPr>
            <p:spPr>
              <a:xfrm>
                <a:off x="5400289" y="2300533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289" y="2300533"/>
                <a:ext cx="422787" cy="405619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/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79ECA2E-0EE9-AB48-9388-CE12F8D9F462}"/>
              </a:ext>
            </a:extLst>
          </p:cNvPr>
          <p:cNvCxnSpPr>
            <a:stCxn id="89" idx="7"/>
            <a:endCxn id="96" idx="1"/>
          </p:cNvCxnSpPr>
          <p:nvPr/>
        </p:nvCxnSpPr>
        <p:spPr>
          <a:xfrm flipV="1">
            <a:off x="4723057" y="2502524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/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/>
        </p:nvGraphicFramePr>
        <p:xfrm>
          <a:off x="6983468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7BFE56-4F0B-064F-9771-239071C9F50D}"/>
              </a:ext>
            </a:extLst>
          </p:cNvPr>
          <p:cNvSpPr txBox="1"/>
          <p:nvPr/>
        </p:nvSpPr>
        <p:spPr>
          <a:xfrm>
            <a:off x="8730622" y="1399806"/>
            <a:ext cx="15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240239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765799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140713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590396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ight Arrow 80">
            <a:extLst>
              <a:ext uri="{FF2B5EF4-FFF2-40B4-BE49-F238E27FC236}">
                <a16:creationId xmlns:a16="http://schemas.microsoft.com/office/drawing/2014/main" id="{61C3E022-5C73-5840-B29E-2950B6A7BEAC}"/>
              </a:ext>
            </a:extLst>
          </p:cNvPr>
          <p:cNvSpPr/>
          <p:nvPr/>
        </p:nvSpPr>
        <p:spPr>
          <a:xfrm rot="16200000">
            <a:off x="1704189" y="412847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10A3AB0C-FC16-2E46-8470-FFBFF9CD5C72}"/>
              </a:ext>
            </a:extLst>
          </p:cNvPr>
          <p:cNvSpPr/>
          <p:nvPr/>
        </p:nvSpPr>
        <p:spPr>
          <a:xfrm rot="10800000">
            <a:off x="2627358" y="390678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56BE76E-99FE-5B42-AAAC-236CD4770E17}"/>
              </a:ext>
            </a:extLst>
          </p:cNvPr>
          <p:cNvSpPr/>
          <p:nvPr/>
        </p:nvSpPr>
        <p:spPr>
          <a:xfrm>
            <a:off x="3864916" y="365375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DE072E89-8C2C-2E4A-8946-CCCACD721063}"/>
              </a:ext>
            </a:extLst>
          </p:cNvPr>
          <p:cNvSpPr/>
          <p:nvPr/>
        </p:nvSpPr>
        <p:spPr>
          <a:xfrm rot="5400000">
            <a:off x="5060211" y="28532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595AD1-6EDD-EA44-B945-CF225B7B2429}"/>
              </a:ext>
            </a:extLst>
          </p:cNvPr>
          <p:cNvSpPr/>
          <p:nvPr/>
        </p:nvSpPr>
        <p:spPr>
          <a:xfrm>
            <a:off x="2200760" y="3326324"/>
            <a:ext cx="1148316" cy="102072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2DF04BA-451B-C044-AC0E-087219848F52}"/>
              </a:ext>
            </a:extLst>
          </p:cNvPr>
          <p:cNvSpPr/>
          <p:nvPr/>
        </p:nvSpPr>
        <p:spPr>
          <a:xfrm>
            <a:off x="3352893" y="3009915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0597CE6-5EAE-B94A-BB97-F26AFDF9660C}"/>
              </a:ext>
            </a:extLst>
          </p:cNvPr>
          <p:cNvSpPr/>
          <p:nvPr/>
        </p:nvSpPr>
        <p:spPr>
          <a:xfrm>
            <a:off x="4362186" y="2257902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FDDAA122-9DCA-7A43-BAD0-8647F3D7155B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 flipH="1" flipV="1">
            <a:off x="5619412" y="51194"/>
            <a:ext cx="1451361" cy="7140350"/>
          </a:xfrm>
          <a:prstGeom prst="curvedConnector4">
            <a:avLst>
              <a:gd name="adj1" fmla="val -15751"/>
              <a:gd name="adj2" fmla="val 596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3A0961-3231-A949-B8E8-BB5A95AB629A}"/>
                  </a:ext>
                </a:extLst>
              </p:cNvPr>
              <p:cNvSpPr/>
              <p:nvPr/>
            </p:nvSpPr>
            <p:spPr>
              <a:xfrm>
                <a:off x="3349076" y="2241310"/>
                <a:ext cx="2049992" cy="198345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−1−1</m:t>
                      </m:r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+10=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3A0961-3231-A949-B8E8-BB5A95AB62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076" y="2241310"/>
                <a:ext cx="2049992" cy="198345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B5A4418F-679E-0F4F-9EAB-F19FF1AF182C}"/>
              </a:ext>
            </a:extLst>
          </p:cNvPr>
          <p:cNvGraphicFramePr>
            <a:graphicFrameLocks noGrp="1"/>
          </p:cNvGraphicFramePr>
          <p:nvPr/>
        </p:nvGraphicFramePr>
        <p:xfrm>
          <a:off x="693054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/>
              <p:nvPr/>
            </p:nvSpPr>
            <p:spPr>
              <a:xfrm>
                <a:off x="8677700" y="3882690"/>
                <a:ext cx="2291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Counter Table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7700" y="3882690"/>
                <a:ext cx="2291653" cy="369332"/>
              </a:xfrm>
              <a:prstGeom prst="rect">
                <a:avLst/>
              </a:prstGeom>
              <a:blipFill>
                <a:blip r:embed="rId28"/>
                <a:stretch>
                  <a:fillRect l="-16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/>
              <p:nvPr/>
            </p:nvSpPr>
            <p:spPr>
              <a:xfrm>
                <a:off x="6449561" y="4718722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561" y="4718722"/>
                <a:ext cx="438132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/>
              <p:nvPr/>
            </p:nvSpPr>
            <p:spPr>
              <a:xfrm>
                <a:off x="6443671" y="5114698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671" y="5114698"/>
                <a:ext cx="443455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/>
              <p:nvPr/>
            </p:nvSpPr>
            <p:spPr>
              <a:xfrm>
                <a:off x="6443671" y="5484030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671" y="5484030"/>
                <a:ext cx="443455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Arrow 104">
            <a:extLst>
              <a:ext uri="{FF2B5EF4-FFF2-40B4-BE49-F238E27FC236}">
                <a16:creationId xmlns:a16="http://schemas.microsoft.com/office/drawing/2014/main" id="{3A82F55B-A57C-2D49-8201-A76B2F5518FC}"/>
              </a:ext>
            </a:extLst>
          </p:cNvPr>
          <p:cNvSpPr/>
          <p:nvPr/>
        </p:nvSpPr>
        <p:spPr>
          <a:xfrm rot="16200000">
            <a:off x="718731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/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573F282-974C-8C4D-BDF2-324395491D75}"/>
              </a:ext>
            </a:extLst>
          </p:cNvPr>
          <p:cNvSpPr/>
          <p:nvPr/>
        </p:nvSpPr>
        <p:spPr>
          <a:xfrm rot="10800000">
            <a:off x="971287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/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ight Arrow 108">
            <a:extLst>
              <a:ext uri="{FF2B5EF4-FFF2-40B4-BE49-F238E27FC236}">
                <a16:creationId xmlns:a16="http://schemas.microsoft.com/office/drawing/2014/main" id="{48AFC5B8-CE5B-8440-9318-C4251549CE2C}"/>
              </a:ext>
            </a:extLst>
          </p:cNvPr>
          <p:cNvSpPr/>
          <p:nvPr/>
        </p:nvSpPr>
        <p:spPr>
          <a:xfrm>
            <a:off x="1108779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/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ight Arrow 110">
            <a:extLst>
              <a:ext uri="{FF2B5EF4-FFF2-40B4-BE49-F238E27FC236}">
                <a16:creationId xmlns:a16="http://schemas.microsoft.com/office/drawing/2014/main" id="{79B9EC0C-F543-2D41-A6E6-10C6B0BADDE7}"/>
              </a:ext>
            </a:extLst>
          </p:cNvPr>
          <p:cNvSpPr/>
          <p:nvPr/>
        </p:nvSpPr>
        <p:spPr>
          <a:xfrm rot="5400000">
            <a:off x="853747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/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3D34565-D11E-9C43-ABF3-A7874656AD57}"/>
                  </a:ext>
                </a:extLst>
              </p:cNvPr>
              <p:cNvSpPr/>
              <p:nvPr/>
            </p:nvSpPr>
            <p:spPr>
              <a:xfrm>
                <a:off x="2294991" y="4040066"/>
                <a:ext cx="101636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3D34565-D11E-9C43-ABF3-A7874656AD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991" y="4040066"/>
                <a:ext cx="1016368" cy="338554"/>
              </a:xfrm>
              <a:prstGeom prst="rect">
                <a:avLst/>
              </a:prstGeom>
              <a:blipFill>
                <a:blip r:embed="rId36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D67A4B0-71C6-D445-B076-274BBE56B297}"/>
                  </a:ext>
                </a:extLst>
              </p:cNvPr>
              <p:cNvSpPr txBox="1"/>
              <p:nvPr/>
            </p:nvSpPr>
            <p:spPr>
              <a:xfrm>
                <a:off x="95694" y="6222694"/>
                <a:ext cx="11898244" cy="528863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General 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= Current + step size * (expected – current)  </a:t>
                </a:r>
              </a:p>
            </p:txBody>
          </p:sp>
        </mc:Choice>
        <mc:Fallback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D67A4B0-71C6-D445-B076-274BBE56B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4" y="6222694"/>
                <a:ext cx="11898244" cy="528863"/>
              </a:xfrm>
              <a:prstGeom prst="rect">
                <a:avLst/>
              </a:prstGeom>
              <a:blipFill>
                <a:blip r:embed="rId37"/>
                <a:stretch>
                  <a:fillRect l="-319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5398E5F-A216-4349-B683-81D935B9E0CD}"/>
              </a:ext>
            </a:extLst>
          </p:cNvPr>
          <p:cNvCxnSpPr>
            <a:cxnSpLocks/>
            <a:stCxn id="41" idx="0"/>
          </p:cNvCxnSpPr>
          <p:nvPr/>
        </p:nvCxnSpPr>
        <p:spPr>
          <a:xfrm flipH="1" flipV="1">
            <a:off x="2774919" y="4354864"/>
            <a:ext cx="473054" cy="570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874FE979-461B-F34B-8F7A-359EB4A93F35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3247973" y="5860602"/>
            <a:ext cx="0" cy="36209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urved Connector 121">
            <a:extLst>
              <a:ext uri="{FF2B5EF4-FFF2-40B4-BE49-F238E27FC236}">
                <a16:creationId xmlns:a16="http://schemas.microsoft.com/office/drawing/2014/main" id="{F4133106-79CE-734F-992B-57C6C3A3C924}"/>
              </a:ext>
            </a:extLst>
          </p:cNvPr>
          <p:cNvCxnSpPr>
            <a:cxnSpLocks/>
            <a:stCxn id="8" idx="2"/>
          </p:cNvCxnSpPr>
          <p:nvPr/>
        </p:nvCxnSpPr>
        <p:spPr>
          <a:xfrm rot="16200000" flipH="1">
            <a:off x="5797122" y="1324845"/>
            <a:ext cx="1043020" cy="70874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C508F4A-09BB-6747-9C00-C24B09458265}"/>
                  </a:ext>
                </a:extLst>
              </p:cNvPr>
              <p:cNvSpPr txBox="1"/>
              <p:nvPr/>
            </p:nvSpPr>
            <p:spPr>
              <a:xfrm>
                <a:off x="95694" y="4925346"/>
                <a:ext cx="6304558" cy="93525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=8+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7−8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C508F4A-09BB-6747-9C00-C24B09458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4" y="4925346"/>
                <a:ext cx="6304558" cy="935256"/>
              </a:xfrm>
              <a:prstGeom prst="rect">
                <a:avLst/>
              </a:prstGeom>
              <a:blipFill>
                <a:blip r:embed="rId38"/>
                <a:stretch>
                  <a:fillRect l="-803"/>
                </a:stretch>
              </a:blipFill>
              <a:ln w="127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1A54E7F-5512-9147-9D95-5AE723F4B19A}"/>
              </a:ext>
            </a:extLst>
          </p:cNvPr>
          <p:cNvSpPr txBox="1"/>
          <p:nvPr/>
        </p:nvSpPr>
        <p:spPr>
          <a:xfrm flipH="1">
            <a:off x="4163853" y="1627369"/>
            <a:ext cx="312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Suppose episode X</a:t>
            </a:r>
          </a:p>
        </p:txBody>
      </p:sp>
    </p:spTree>
    <p:extLst>
      <p:ext uri="{BB962C8B-B14F-4D97-AF65-F5344CB8AC3E}">
        <p14:creationId xmlns:p14="http://schemas.microsoft.com/office/powerpoint/2010/main" val="3318869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855"/>
            <a:ext cx="9144000" cy="3549024"/>
          </a:xfrm>
        </p:spPr>
        <p:txBody>
          <a:bodyPr>
            <a:normAutofit/>
          </a:bodyPr>
          <a:lstStyle/>
          <a:p>
            <a:r>
              <a:rPr lang="en-US" u="sng" dirty="0"/>
              <a:t>Monte Carlo Methods</a:t>
            </a:r>
            <a:br>
              <a:rPr lang="en-US" dirty="0"/>
            </a:br>
            <a:br>
              <a:rPr lang="en-US" dirty="0"/>
            </a:br>
            <a:r>
              <a:rPr lang="en-US" sz="4800" dirty="0"/>
              <a:t>Monte Carlo Prediction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4E5ABC-7C36-EF49-A032-C55085552BA0}"/>
              </a:ext>
            </a:extLst>
          </p:cNvPr>
          <p:cNvSpPr txBox="1"/>
          <p:nvPr/>
        </p:nvSpPr>
        <p:spPr>
          <a:xfrm>
            <a:off x="4532462" y="4816549"/>
            <a:ext cx="3175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How good is my current policy?</a:t>
            </a:r>
          </a:p>
        </p:txBody>
      </p:sp>
    </p:spTree>
    <p:extLst>
      <p:ext uri="{BB962C8B-B14F-4D97-AF65-F5344CB8AC3E}">
        <p14:creationId xmlns:p14="http://schemas.microsoft.com/office/powerpoint/2010/main" val="2286138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Environment Example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94D190BC-ACD5-FC4A-9E0B-FFD0B78DAB6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05205487"/>
                  </p:ext>
                </p:extLst>
              </p:nvPr>
            </p:nvGraphicFramePr>
            <p:xfrm>
              <a:off x="920261" y="1860793"/>
              <a:ext cx="2743200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2366223979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2650091672"/>
                        </a:ext>
                      </a:extLst>
                    </a:gridCol>
                  </a:tblGrid>
                  <a:tr h="1371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3352619"/>
                      </a:ext>
                    </a:extLst>
                  </a:tr>
                  <a:tr h="13716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45450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94D190BC-ACD5-FC4A-9E0B-FFD0B78DAB6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05205487"/>
                  </p:ext>
                </p:extLst>
              </p:nvPr>
            </p:nvGraphicFramePr>
            <p:xfrm>
              <a:off x="920261" y="1860793"/>
              <a:ext cx="2743200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2366223979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2650091672"/>
                        </a:ext>
                      </a:extLst>
                    </a:gridCol>
                  </a:tblGrid>
                  <a:tr h="1371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17" t="-917" r="-9908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852" t="-917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3352619"/>
                      </a:ext>
                    </a:extLst>
                  </a:tr>
                  <a:tr h="1371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917" t="-101852" r="-99083" b="-9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01852" t="-101852" b="-9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454506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498D031-7FD0-8D49-8F73-B0B89A1A2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618" y="4840020"/>
            <a:ext cx="866486" cy="107539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4CBCE845-D06A-6843-9419-DB6670DF85C6}"/>
              </a:ext>
            </a:extLst>
          </p:cNvPr>
          <p:cNvSpPr/>
          <p:nvPr/>
        </p:nvSpPr>
        <p:spPr>
          <a:xfrm rot="16200000">
            <a:off x="4271099" y="250580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141A7B6-6F55-3846-9E1F-D1DB7E39672C}"/>
              </a:ext>
            </a:extLst>
          </p:cNvPr>
          <p:cNvSpPr/>
          <p:nvPr/>
        </p:nvSpPr>
        <p:spPr>
          <a:xfrm rot="5400000">
            <a:off x="4271099" y="301258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156FE79-A53B-CF43-AA35-55C2931DC1A1}"/>
              </a:ext>
            </a:extLst>
          </p:cNvPr>
          <p:cNvSpPr/>
          <p:nvPr/>
        </p:nvSpPr>
        <p:spPr>
          <a:xfrm rot="10800000">
            <a:off x="4288683" y="350981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6C96487-4446-A441-9241-5A7C9A4DC2C7}"/>
              </a:ext>
            </a:extLst>
          </p:cNvPr>
          <p:cNvSpPr/>
          <p:nvPr/>
        </p:nvSpPr>
        <p:spPr>
          <a:xfrm>
            <a:off x="4297476" y="400704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0D28492-F933-8F42-A3B6-1260F71CCC51}"/>
                  </a:ext>
                </a:extLst>
              </p:cNvPr>
              <p:cNvSpPr/>
              <p:nvPr/>
            </p:nvSpPr>
            <p:spPr>
              <a:xfrm>
                <a:off x="4587621" y="2450783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0D28492-F933-8F42-A3B6-1260F71CCC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7621" y="2450783"/>
                <a:ext cx="46621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55E2C7B-1206-8A4A-9AD0-3561E41128B5}"/>
                  </a:ext>
                </a:extLst>
              </p:cNvPr>
              <p:cNvSpPr/>
              <p:nvPr/>
            </p:nvSpPr>
            <p:spPr>
              <a:xfrm>
                <a:off x="4565776" y="292236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55E2C7B-1206-8A4A-9AD0-3561E4112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776" y="2922364"/>
                <a:ext cx="47314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EB6F783-260B-5E41-AC08-0B6E4EE7D800}"/>
                  </a:ext>
                </a:extLst>
              </p:cNvPr>
              <p:cNvSpPr/>
              <p:nvPr/>
            </p:nvSpPr>
            <p:spPr>
              <a:xfrm>
                <a:off x="4586018" y="3400757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EB6F783-260B-5E41-AC08-0B6E4EE7D8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018" y="3400757"/>
                <a:ext cx="4731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605F2B1-E176-5C49-9394-D6DBAE25F6B3}"/>
                  </a:ext>
                </a:extLst>
              </p:cNvPr>
              <p:cNvSpPr/>
              <p:nvPr/>
            </p:nvSpPr>
            <p:spPr>
              <a:xfrm>
                <a:off x="4573766" y="391365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605F2B1-E176-5C49-9394-D6DBAE25F6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3766" y="3913651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FD3AF17-4076-5B4D-B374-CD964A609FEF}"/>
              </a:ext>
            </a:extLst>
          </p:cNvPr>
          <p:cNvSpPr txBox="1"/>
          <p:nvPr/>
        </p:nvSpPr>
        <p:spPr>
          <a:xfrm>
            <a:off x="1960685" y="1503485"/>
            <a:ext cx="767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States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6AB464-D4BE-794F-9ABC-52C6B1235791}"/>
              </a:ext>
            </a:extLst>
          </p:cNvPr>
          <p:cNvSpPr txBox="1"/>
          <p:nvPr/>
        </p:nvSpPr>
        <p:spPr>
          <a:xfrm>
            <a:off x="4009292" y="1934308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Actions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8DAFAB-6299-6E40-9E5F-69444E54709C}"/>
              </a:ext>
            </a:extLst>
          </p:cNvPr>
          <p:cNvSpPr txBox="1"/>
          <p:nvPr/>
        </p:nvSpPr>
        <p:spPr>
          <a:xfrm>
            <a:off x="1858618" y="5966773"/>
            <a:ext cx="747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BAD6C1C-2E70-674B-B458-D6297A5C7EB2}"/>
                  </a:ext>
                </a:extLst>
              </p:cNvPr>
              <p:cNvSpPr/>
              <p:nvPr/>
            </p:nvSpPr>
            <p:spPr>
              <a:xfrm>
                <a:off x="5838092" y="3382508"/>
                <a:ext cx="5284177" cy="92333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dirty="0"/>
                  <a:t>We call the states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because in the formulas they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represent the state at each time step. </a:t>
                </a:r>
              </a:p>
              <a:p>
                <a:pPr lvl="0">
                  <a:defRPr/>
                </a:pPr>
                <a:r>
                  <a:rPr lang="en-US" dirty="0"/>
                  <a:t>Thus, </a:t>
                </a:r>
                <a:r>
                  <a:rPr lang="en-US" b="1" dirty="0"/>
                  <a:t>there are 4 possible states </a:t>
                </a:r>
                <a:r>
                  <a:rPr lang="en-US" dirty="0"/>
                  <a:t>in this environment</a:t>
                </a:r>
              </a:p>
            </p:txBody>
          </p:sp>
        </mc:Choice>
        <mc:Fallback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BAD6C1C-2E70-674B-B458-D6297A5C7E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092" y="3382508"/>
                <a:ext cx="5284177" cy="923330"/>
              </a:xfrm>
              <a:prstGeom prst="rect">
                <a:avLst/>
              </a:prstGeom>
              <a:blipFill>
                <a:blip r:embed="rId9"/>
                <a:stretch>
                  <a:fillRect l="-957" t="-1333" b="-8000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C9FF83-9AC0-5C40-9DCB-9FD4A003DA99}"/>
                  </a:ext>
                </a:extLst>
              </p:cNvPr>
              <p:cNvSpPr txBox="1"/>
              <p:nvPr/>
            </p:nvSpPr>
            <p:spPr>
              <a:xfrm>
                <a:off x="5838092" y="1934308"/>
                <a:ext cx="236731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Rewards</a:t>
                </a:r>
              </a:p>
              <a:p>
                <a:endParaRPr lang="en-US" dirty="0"/>
              </a:p>
              <a:p>
                <a:pPr marL="285750" indent="-285750">
                  <a:buFont typeface="Wingdings" pitchFamily="2" charset="2"/>
                  <a:buChar char="v"/>
                </a:pP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+10</m:t>
                    </m:r>
                  </m:oMath>
                </a14:m>
                <a:r>
                  <a:rPr lang="en-US" dirty="0"/>
                  <a:t> for reaching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s-ES" dirty="0"/>
              </a:p>
              <a:p>
                <a:pPr marL="285750" indent="-285750">
                  <a:buFont typeface="Wingdings" pitchFamily="2" charset="2"/>
                  <a:buChar char="v"/>
                </a:pP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otherwise</a:t>
                </a: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C9FF83-9AC0-5C40-9DCB-9FD4A003D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092" y="1934308"/>
                <a:ext cx="2367315" cy="1200329"/>
              </a:xfrm>
              <a:prstGeom prst="rect">
                <a:avLst/>
              </a:prstGeom>
              <a:blipFill>
                <a:blip r:embed="rId10"/>
                <a:stretch>
                  <a:fillRect l="-2139" t="-1042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6046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Environment Example	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D190BC-ACD5-FC4A-9E0B-FFD0B78DAB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9265771"/>
              </p:ext>
            </p:extLst>
          </p:nvPr>
        </p:nvGraphicFramePr>
        <p:xfrm>
          <a:off x="920261" y="186079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36622397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50091672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35261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54506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498D031-7FD0-8D49-8F73-B0B89A1A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950" y="3375955"/>
            <a:ext cx="866486" cy="107539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4CBCE845-D06A-6843-9419-DB6670DF85C6}"/>
              </a:ext>
            </a:extLst>
          </p:cNvPr>
          <p:cNvSpPr/>
          <p:nvPr/>
        </p:nvSpPr>
        <p:spPr>
          <a:xfrm rot="16200000">
            <a:off x="1462723" y="31114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141A7B6-6F55-3846-9E1F-D1DB7E39672C}"/>
              </a:ext>
            </a:extLst>
          </p:cNvPr>
          <p:cNvSpPr/>
          <p:nvPr/>
        </p:nvSpPr>
        <p:spPr>
          <a:xfrm rot="5400000">
            <a:off x="2779933" y="313794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156FE79-A53B-CF43-AA35-55C2931DC1A1}"/>
              </a:ext>
            </a:extLst>
          </p:cNvPr>
          <p:cNvSpPr/>
          <p:nvPr/>
        </p:nvSpPr>
        <p:spPr>
          <a:xfrm rot="10800000">
            <a:off x="770792" y="24960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6C96487-4446-A441-9241-5A7C9A4DC2C7}"/>
              </a:ext>
            </a:extLst>
          </p:cNvPr>
          <p:cNvSpPr/>
          <p:nvPr/>
        </p:nvSpPr>
        <p:spPr>
          <a:xfrm>
            <a:off x="2154656" y="381920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98F32DD8-76CE-6C4D-8B8A-D697FF43C911}"/>
              </a:ext>
            </a:extLst>
          </p:cNvPr>
          <p:cNvSpPr/>
          <p:nvPr/>
        </p:nvSpPr>
        <p:spPr>
          <a:xfrm rot="18814226">
            <a:off x="2094152" y="3714442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DD35BB82-65AA-6E49-9957-9EA04AB21CEA}"/>
              </a:ext>
            </a:extLst>
          </p:cNvPr>
          <p:cNvSpPr/>
          <p:nvPr/>
        </p:nvSpPr>
        <p:spPr>
          <a:xfrm>
            <a:off x="2160517" y="249600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1C021007-3E45-CD43-BCA5-C2D2452DA6BF}"/>
              </a:ext>
            </a:extLst>
          </p:cNvPr>
          <p:cNvSpPr/>
          <p:nvPr/>
        </p:nvSpPr>
        <p:spPr>
          <a:xfrm>
            <a:off x="3550242" y="249600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E952DAD5-A947-704A-A032-27ABA83C1D8B}"/>
              </a:ext>
            </a:extLst>
          </p:cNvPr>
          <p:cNvSpPr/>
          <p:nvPr/>
        </p:nvSpPr>
        <p:spPr>
          <a:xfrm rot="10800000">
            <a:off x="734542" y="38167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122D9906-22BA-3148-9FB0-5CECCBF4200C}"/>
              </a:ext>
            </a:extLst>
          </p:cNvPr>
          <p:cNvSpPr/>
          <p:nvPr/>
        </p:nvSpPr>
        <p:spPr>
          <a:xfrm rot="5400000">
            <a:off x="1462722" y="459437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355F50F8-516A-AE45-A653-AC909FD5BB28}"/>
              </a:ext>
            </a:extLst>
          </p:cNvPr>
          <p:cNvSpPr/>
          <p:nvPr/>
        </p:nvSpPr>
        <p:spPr>
          <a:xfrm rot="16200000">
            <a:off x="1462722" y="175421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218D6E29-947E-6B40-A5C8-F41ED096AA9E}"/>
              </a:ext>
            </a:extLst>
          </p:cNvPr>
          <p:cNvSpPr/>
          <p:nvPr/>
        </p:nvSpPr>
        <p:spPr>
          <a:xfrm rot="16200000">
            <a:off x="2795844" y="174492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305ECD14-13A4-FC4B-A884-44CA66150C48}"/>
              </a:ext>
            </a:extLst>
          </p:cNvPr>
          <p:cNvSpPr/>
          <p:nvPr/>
        </p:nvSpPr>
        <p:spPr>
          <a:xfrm rot="18814226">
            <a:off x="1414482" y="444654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ross 23">
            <a:extLst>
              <a:ext uri="{FF2B5EF4-FFF2-40B4-BE49-F238E27FC236}">
                <a16:creationId xmlns:a16="http://schemas.microsoft.com/office/drawing/2014/main" id="{99FC7CA2-3A6E-1142-88E3-6139D717703B}"/>
              </a:ext>
            </a:extLst>
          </p:cNvPr>
          <p:cNvSpPr/>
          <p:nvPr/>
        </p:nvSpPr>
        <p:spPr>
          <a:xfrm rot="18814226">
            <a:off x="700640" y="371840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ross 24">
            <a:extLst>
              <a:ext uri="{FF2B5EF4-FFF2-40B4-BE49-F238E27FC236}">
                <a16:creationId xmlns:a16="http://schemas.microsoft.com/office/drawing/2014/main" id="{86073934-EF71-EF49-A45E-CC5D05BF604B}"/>
              </a:ext>
            </a:extLst>
          </p:cNvPr>
          <p:cNvSpPr/>
          <p:nvPr/>
        </p:nvSpPr>
        <p:spPr>
          <a:xfrm rot="18814226">
            <a:off x="722552" y="240067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>
            <a:extLst>
              <a:ext uri="{FF2B5EF4-FFF2-40B4-BE49-F238E27FC236}">
                <a16:creationId xmlns:a16="http://schemas.microsoft.com/office/drawing/2014/main" id="{5B7B0B18-4465-1942-A5C9-C82B2701D84E}"/>
              </a:ext>
            </a:extLst>
          </p:cNvPr>
          <p:cNvSpPr/>
          <p:nvPr/>
        </p:nvSpPr>
        <p:spPr>
          <a:xfrm rot="18814226">
            <a:off x="1414483" y="1693409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ross 26">
            <a:extLst>
              <a:ext uri="{FF2B5EF4-FFF2-40B4-BE49-F238E27FC236}">
                <a16:creationId xmlns:a16="http://schemas.microsoft.com/office/drawing/2014/main" id="{6488514A-D776-1549-AC9B-11142318F050}"/>
              </a:ext>
            </a:extLst>
          </p:cNvPr>
          <p:cNvSpPr/>
          <p:nvPr/>
        </p:nvSpPr>
        <p:spPr>
          <a:xfrm rot="18814226">
            <a:off x="2747604" y="1652636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ross 27">
            <a:extLst>
              <a:ext uri="{FF2B5EF4-FFF2-40B4-BE49-F238E27FC236}">
                <a16:creationId xmlns:a16="http://schemas.microsoft.com/office/drawing/2014/main" id="{79D3A726-2FB6-1D4B-A389-7A5AF78993A9}"/>
              </a:ext>
            </a:extLst>
          </p:cNvPr>
          <p:cNvSpPr/>
          <p:nvPr/>
        </p:nvSpPr>
        <p:spPr>
          <a:xfrm rot="18814226">
            <a:off x="3487664" y="2391241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73B98660-4125-284A-908B-3FCAA92B1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609550"/>
              </p:ext>
            </p:extLst>
          </p:nvPr>
        </p:nvGraphicFramePr>
        <p:xfrm>
          <a:off x="5325548" y="2448853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03FEEDC3-1785-B941-8712-8A6CC196909B}"/>
              </a:ext>
            </a:extLst>
          </p:cNvPr>
          <p:cNvSpPr txBox="1"/>
          <p:nvPr/>
        </p:nvSpPr>
        <p:spPr>
          <a:xfrm>
            <a:off x="6298464" y="1583563"/>
            <a:ext cx="3333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 and Counter Table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56308F8-1F26-C540-908C-CB24EF3F75C4}"/>
                  </a:ext>
                </a:extLst>
              </p:cNvPr>
              <p:cNvSpPr/>
              <p:nvPr/>
            </p:nvSpPr>
            <p:spPr>
              <a:xfrm>
                <a:off x="4844563" y="2408169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56308F8-1F26-C540-908C-CB24EF3F7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563" y="2408169"/>
                <a:ext cx="43813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4937155-9530-6E46-8089-E7FF730A30AB}"/>
                  </a:ext>
                </a:extLst>
              </p:cNvPr>
              <p:cNvSpPr/>
              <p:nvPr/>
            </p:nvSpPr>
            <p:spPr>
              <a:xfrm>
                <a:off x="4838673" y="2804145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4937155-9530-6E46-8089-E7FF730A30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673" y="2804145"/>
                <a:ext cx="4434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FBA52B0-6FB3-4048-912C-7586D1471B9A}"/>
                  </a:ext>
                </a:extLst>
              </p:cNvPr>
              <p:cNvSpPr/>
              <p:nvPr/>
            </p:nvSpPr>
            <p:spPr>
              <a:xfrm>
                <a:off x="4838673" y="3173477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FBA52B0-6FB3-4048-912C-7586D1471B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673" y="3173477"/>
                <a:ext cx="4434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ight Arrow 33">
            <a:extLst>
              <a:ext uri="{FF2B5EF4-FFF2-40B4-BE49-F238E27FC236}">
                <a16:creationId xmlns:a16="http://schemas.microsoft.com/office/drawing/2014/main" id="{60197454-73C1-364F-A2B4-935FD8B70447}"/>
              </a:ext>
            </a:extLst>
          </p:cNvPr>
          <p:cNvSpPr/>
          <p:nvPr/>
        </p:nvSpPr>
        <p:spPr>
          <a:xfrm rot="16200000">
            <a:off x="5582319" y="209386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94B6977-A753-F041-93B2-0CE72C7BE14C}"/>
                  </a:ext>
                </a:extLst>
              </p:cNvPr>
              <p:cNvSpPr/>
              <p:nvPr/>
            </p:nvSpPr>
            <p:spPr>
              <a:xfrm>
                <a:off x="5898841" y="2038837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94B6977-A753-F041-93B2-0CE72C7BE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841" y="2038837"/>
                <a:ext cx="4662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Arrow 35">
            <a:extLst>
              <a:ext uri="{FF2B5EF4-FFF2-40B4-BE49-F238E27FC236}">
                <a16:creationId xmlns:a16="http://schemas.microsoft.com/office/drawing/2014/main" id="{2BD94C88-E865-4044-ADE3-057CE1B4FB18}"/>
              </a:ext>
            </a:extLst>
          </p:cNvPr>
          <p:cNvSpPr/>
          <p:nvPr/>
        </p:nvSpPr>
        <p:spPr>
          <a:xfrm rot="10800000">
            <a:off x="8107879" y="215336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88471E4-6454-1D49-97F0-D5976507D563}"/>
                  </a:ext>
                </a:extLst>
              </p:cNvPr>
              <p:cNvSpPr/>
              <p:nvPr/>
            </p:nvSpPr>
            <p:spPr>
              <a:xfrm>
                <a:off x="8405214" y="2044309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88471E4-6454-1D49-97F0-D5976507D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5214" y="2044309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ight Arrow 37">
            <a:extLst>
              <a:ext uri="{FF2B5EF4-FFF2-40B4-BE49-F238E27FC236}">
                <a16:creationId xmlns:a16="http://schemas.microsoft.com/office/drawing/2014/main" id="{1AC8CD79-E5BB-5442-9931-D3AF053105FB}"/>
              </a:ext>
            </a:extLst>
          </p:cNvPr>
          <p:cNvSpPr/>
          <p:nvPr/>
        </p:nvSpPr>
        <p:spPr>
          <a:xfrm>
            <a:off x="9482793" y="215257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CFA280B-2BE4-6E41-9460-6FEDBA2D4ECF}"/>
                  </a:ext>
                </a:extLst>
              </p:cNvPr>
              <p:cNvSpPr/>
              <p:nvPr/>
            </p:nvSpPr>
            <p:spPr>
              <a:xfrm>
                <a:off x="9759083" y="2059179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CFA280B-2BE4-6E41-9460-6FEDBA2D4E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9083" y="2059179"/>
                <a:ext cx="47314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ight Arrow 39">
            <a:extLst>
              <a:ext uri="{FF2B5EF4-FFF2-40B4-BE49-F238E27FC236}">
                <a16:creationId xmlns:a16="http://schemas.microsoft.com/office/drawing/2014/main" id="{E5212474-7FF3-494B-9B27-DDDD81A6043F}"/>
              </a:ext>
            </a:extLst>
          </p:cNvPr>
          <p:cNvSpPr/>
          <p:nvPr/>
        </p:nvSpPr>
        <p:spPr>
          <a:xfrm rot="5400000">
            <a:off x="6932476" y="212518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B2DC9C8-B846-7944-8F1B-9C05FFE94D80}"/>
                  </a:ext>
                </a:extLst>
              </p:cNvPr>
              <p:cNvSpPr/>
              <p:nvPr/>
            </p:nvSpPr>
            <p:spPr>
              <a:xfrm>
                <a:off x="7227153" y="203496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B2DC9C8-B846-7944-8F1B-9C05FFE94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153" y="2034961"/>
                <a:ext cx="47314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3D897935-2708-C145-A992-96D791F61FC4}"/>
              </a:ext>
            </a:extLst>
          </p:cNvPr>
          <p:cNvSpPr/>
          <p:nvPr/>
        </p:nvSpPr>
        <p:spPr>
          <a:xfrm>
            <a:off x="4838673" y="3805016"/>
            <a:ext cx="609600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>
            <a:spAutoFit/>
          </a:bodyPr>
          <a:lstStyle/>
          <a:p>
            <a:pPr lvl="0" algn="ctr">
              <a:defRPr/>
            </a:pPr>
            <a:r>
              <a:rPr lang="en-US" dirty="0"/>
              <a:t>X represents that if the agent takes that action, it will remain in the same cell in the next state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F860F69-3C7E-9542-ACE1-E58EBF549F3D}"/>
              </a:ext>
            </a:extLst>
          </p:cNvPr>
          <p:cNvSpPr/>
          <p:nvPr/>
        </p:nvSpPr>
        <p:spPr>
          <a:xfrm>
            <a:off x="4838673" y="4649082"/>
            <a:ext cx="609600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>
            <a:spAutoFit/>
          </a:bodyPr>
          <a:lstStyle/>
          <a:p>
            <a:pPr lvl="0">
              <a:defRPr/>
            </a:pPr>
            <a:r>
              <a:rPr lang="en-US" dirty="0"/>
              <a:t>The Table of values is trying to answer the natural question:</a:t>
            </a:r>
          </a:p>
          <a:p>
            <a:pPr lvl="0">
              <a:defRPr/>
            </a:pPr>
            <a:r>
              <a:rPr lang="en-US" dirty="0"/>
              <a:t>	</a:t>
            </a:r>
            <a:r>
              <a:rPr lang="en-US" i="1" dirty="0"/>
              <a:t>which action is the best one at each state?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C5448AC-EF8C-5244-A1BF-33EEFF18CAC0}"/>
              </a:ext>
            </a:extLst>
          </p:cNvPr>
          <p:cNvSpPr/>
          <p:nvPr/>
        </p:nvSpPr>
        <p:spPr>
          <a:xfrm>
            <a:off x="4842663" y="5478862"/>
            <a:ext cx="609600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>
            <a:spAutoFit/>
          </a:bodyPr>
          <a:lstStyle/>
          <a:p>
            <a:pPr lvl="0" algn="ctr">
              <a:defRPr/>
            </a:pPr>
            <a:r>
              <a:rPr lang="en-US" dirty="0"/>
              <a:t>Counter Table is keeping track of how many time each state has been visited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01804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Example	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D190BC-ACD5-FC4A-9E0B-FFD0B78DAB69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920261" y="186079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36622397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50091672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35261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54506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498D031-7FD0-8D49-8F73-B0B89A1A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950" y="3375955"/>
            <a:ext cx="866486" cy="107539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4CBCE845-D06A-6843-9419-DB6670DF85C6}"/>
              </a:ext>
            </a:extLst>
          </p:cNvPr>
          <p:cNvSpPr/>
          <p:nvPr/>
        </p:nvSpPr>
        <p:spPr>
          <a:xfrm rot="16200000">
            <a:off x="1462723" y="31114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141A7B6-6F55-3846-9E1F-D1DB7E39672C}"/>
              </a:ext>
            </a:extLst>
          </p:cNvPr>
          <p:cNvSpPr/>
          <p:nvPr/>
        </p:nvSpPr>
        <p:spPr>
          <a:xfrm rot="5400000">
            <a:off x="2779933" y="313794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156FE79-A53B-CF43-AA35-55C2931DC1A1}"/>
              </a:ext>
            </a:extLst>
          </p:cNvPr>
          <p:cNvSpPr/>
          <p:nvPr/>
        </p:nvSpPr>
        <p:spPr>
          <a:xfrm rot="10800000">
            <a:off x="770792" y="24960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6C96487-4446-A441-9241-5A7C9A4DC2C7}"/>
              </a:ext>
            </a:extLst>
          </p:cNvPr>
          <p:cNvSpPr/>
          <p:nvPr/>
        </p:nvSpPr>
        <p:spPr>
          <a:xfrm>
            <a:off x="2154656" y="381920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98F32DD8-76CE-6C4D-8B8A-D697FF43C911}"/>
              </a:ext>
            </a:extLst>
          </p:cNvPr>
          <p:cNvSpPr/>
          <p:nvPr/>
        </p:nvSpPr>
        <p:spPr>
          <a:xfrm rot="18814226">
            <a:off x="2094152" y="3714442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DD35BB82-65AA-6E49-9957-9EA04AB21CEA}"/>
              </a:ext>
            </a:extLst>
          </p:cNvPr>
          <p:cNvSpPr/>
          <p:nvPr/>
        </p:nvSpPr>
        <p:spPr>
          <a:xfrm>
            <a:off x="2160517" y="249600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1C021007-3E45-CD43-BCA5-C2D2452DA6BF}"/>
              </a:ext>
            </a:extLst>
          </p:cNvPr>
          <p:cNvSpPr/>
          <p:nvPr/>
        </p:nvSpPr>
        <p:spPr>
          <a:xfrm>
            <a:off x="3550242" y="249600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E952DAD5-A947-704A-A032-27ABA83C1D8B}"/>
              </a:ext>
            </a:extLst>
          </p:cNvPr>
          <p:cNvSpPr/>
          <p:nvPr/>
        </p:nvSpPr>
        <p:spPr>
          <a:xfrm rot="10800000">
            <a:off x="734542" y="38167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122D9906-22BA-3148-9FB0-5CECCBF4200C}"/>
              </a:ext>
            </a:extLst>
          </p:cNvPr>
          <p:cNvSpPr/>
          <p:nvPr/>
        </p:nvSpPr>
        <p:spPr>
          <a:xfrm rot="5400000">
            <a:off x="1462722" y="459437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355F50F8-516A-AE45-A653-AC909FD5BB28}"/>
              </a:ext>
            </a:extLst>
          </p:cNvPr>
          <p:cNvSpPr/>
          <p:nvPr/>
        </p:nvSpPr>
        <p:spPr>
          <a:xfrm rot="16200000">
            <a:off x="1462722" y="175421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218D6E29-947E-6B40-A5C8-F41ED096AA9E}"/>
              </a:ext>
            </a:extLst>
          </p:cNvPr>
          <p:cNvSpPr/>
          <p:nvPr/>
        </p:nvSpPr>
        <p:spPr>
          <a:xfrm rot="16200000">
            <a:off x="2795844" y="174492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305ECD14-13A4-FC4B-A884-44CA66150C48}"/>
              </a:ext>
            </a:extLst>
          </p:cNvPr>
          <p:cNvSpPr/>
          <p:nvPr/>
        </p:nvSpPr>
        <p:spPr>
          <a:xfrm rot="18814226">
            <a:off x="1414482" y="444654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ross 23">
            <a:extLst>
              <a:ext uri="{FF2B5EF4-FFF2-40B4-BE49-F238E27FC236}">
                <a16:creationId xmlns:a16="http://schemas.microsoft.com/office/drawing/2014/main" id="{99FC7CA2-3A6E-1142-88E3-6139D717703B}"/>
              </a:ext>
            </a:extLst>
          </p:cNvPr>
          <p:cNvSpPr/>
          <p:nvPr/>
        </p:nvSpPr>
        <p:spPr>
          <a:xfrm rot="18814226">
            <a:off x="700640" y="371840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ross 24">
            <a:extLst>
              <a:ext uri="{FF2B5EF4-FFF2-40B4-BE49-F238E27FC236}">
                <a16:creationId xmlns:a16="http://schemas.microsoft.com/office/drawing/2014/main" id="{86073934-EF71-EF49-A45E-CC5D05BF604B}"/>
              </a:ext>
            </a:extLst>
          </p:cNvPr>
          <p:cNvSpPr/>
          <p:nvPr/>
        </p:nvSpPr>
        <p:spPr>
          <a:xfrm rot="18814226">
            <a:off x="722552" y="240067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>
            <a:extLst>
              <a:ext uri="{FF2B5EF4-FFF2-40B4-BE49-F238E27FC236}">
                <a16:creationId xmlns:a16="http://schemas.microsoft.com/office/drawing/2014/main" id="{5B7B0B18-4465-1942-A5C9-C82B2701D84E}"/>
              </a:ext>
            </a:extLst>
          </p:cNvPr>
          <p:cNvSpPr/>
          <p:nvPr/>
        </p:nvSpPr>
        <p:spPr>
          <a:xfrm rot="18814226">
            <a:off x="1414483" y="1693409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ross 26">
            <a:extLst>
              <a:ext uri="{FF2B5EF4-FFF2-40B4-BE49-F238E27FC236}">
                <a16:creationId xmlns:a16="http://schemas.microsoft.com/office/drawing/2014/main" id="{6488514A-D776-1549-AC9B-11142318F050}"/>
              </a:ext>
            </a:extLst>
          </p:cNvPr>
          <p:cNvSpPr/>
          <p:nvPr/>
        </p:nvSpPr>
        <p:spPr>
          <a:xfrm rot="18814226">
            <a:off x="2747604" y="1652636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ross 27">
            <a:extLst>
              <a:ext uri="{FF2B5EF4-FFF2-40B4-BE49-F238E27FC236}">
                <a16:creationId xmlns:a16="http://schemas.microsoft.com/office/drawing/2014/main" id="{79D3A726-2FB6-1D4B-A389-7A5AF78993A9}"/>
              </a:ext>
            </a:extLst>
          </p:cNvPr>
          <p:cNvSpPr/>
          <p:nvPr/>
        </p:nvSpPr>
        <p:spPr>
          <a:xfrm rot="18814226">
            <a:off x="3487664" y="2391241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223B82-988A-2C47-BC6D-25971647B05D}"/>
                  </a:ext>
                </a:extLst>
              </p:cNvPr>
              <p:cNvSpPr txBox="1"/>
              <p:nvPr/>
            </p:nvSpPr>
            <p:spPr>
              <a:xfrm>
                <a:off x="4498234" y="2100004"/>
                <a:ext cx="1895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Optimal policy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223B82-988A-2C47-BC6D-25971647B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234" y="2100004"/>
                <a:ext cx="1895584" cy="369332"/>
              </a:xfrm>
              <a:prstGeom prst="rect">
                <a:avLst/>
              </a:prstGeom>
              <a:blipFill>
                <a:blip r:embed="rId4"/>
                <a:stretch>
                  <a:fillRect l="-2667" t="-3333" r="-1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4F26FFC0-F645-5E49-B233-3A90317B25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1049549"/>
                  </p:ext>
                </p:extLst>
              </p:nvPr>
            </p:nvGraphicFramePr>
            <p:xfrm>
              <a:off x="6545822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4F26FFC0-F645-5E49-B233-3A90317B25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1049549"/>
                  </p:ext>
                </p:extLst>
              </p:nvPr>
            </p:nvGraphicFramePr>
            <p:xfrm>
              <a:off x="6545822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5875D399-0FE9-9042-AED6-279D4B9825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419744"/>
                  </p:ext>
                </p:extLst>
              </p:nvPr>
            </p:nvGraphicFramePr>
            <p:xfrm>
              <a:off x="7542284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5875D399-0FE9-9042-AED6-279D4B9825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419744"/>
                  </p:ext>
                </p:extLst>
              </p:nvPr>
            </p:nvGraphicFramePr>
            <p:xfrm>
              <a:off x="7542284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99813A17-0158-074B-A81A-C377AC543D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5199411"/>
                  </p:ext>
                </p:extLst>
              </p:nvPr>
            </p:nvGraphicFramePr>
            <p:xfrm>
              <a:off x="8538746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99813A17-0158-074B-A81A-C377AC543D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5199411"/>
                  </p:ext>
                </p:extLst>
              </p:nvPr>
            </p:nvGraphicFramePr>
            <p:xfrm>
              <a:off x="8538746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522CBCAC-0742-434C-A1A5-A7B6BD478D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7606751"/>
                  </p:ext>
                </p:extLst>
              </p:nvPr>
            </p:nvGraphicFramePr>
            <p:xfrm>
              <a:off x="9535208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522CBCAC-0742-434C-A1A5-A7B6BD478D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7606751"/>
                  </p:ext>
                </p:extLst>
              </p:nvPr>
            </p:nvGraphicFramePr>
            <p:xfrm>
              <a:off x="9535208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2" name="Right Arrow 31">
            <a:extLst>
              <a:ext uri="{FF2B5EF4-FFF2-40B4-BE49-F238E27FC236}">
                <a16:creationId xmlns:a16="http://schemas.microsoft.com/office/drawing/2014/main" id="{CE50443D-7F62-0046-8EEB-12CED8D0EC0A}"/>
              </a:ext>
            </a:extLst>
          </p:cNvPr>
          <p:cNvSpPr/>
          <p:nvPr/>
        </p:nvSpPr>
        <p:spPr>
          <a:xfrm rot="16200000">
            <a:off x="7130302" y="2178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4E750A56-6555-B042-BDB5-B426E1896173}"/>
              </a:ext>
            </a:extLst>
          </p:cNvPr>
          <p:cNvSpPr/>
          <p:nvPr/>
        </p:nvSpPr>
        <p:spPr>
          <a:xfrm>
            <a:off x="8137771" y="218156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CB26F867-BD78-A946-9EB7-BB44CF27746C}"/>
              </a:ext>
            </a:extLst>
          </p:cNvPr>
          <p:cNvSpPr/>
          <p:nvPr/>
        </p:nvSpPr>
        <p:spPr>
          <a:xfrm rot="5400000">
            <a:off x="9109758" y="217813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747C44-F0BC-E945-A28A-3E9FFE2BBB30}"/>
              </a:ext>
            </a:extLst>
          </p:cNvPr>
          <p:cNvSpPr txBox="1"/>
          <p:nvPr/>
        </p:nvSpPr>
        <p:spPr>
          <a:xfrm>
            <a:off x="4637731" y="2909124"/>
            <a:ext cx="671606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The agent has to find this policy by </a:t>
            </a:r>
            <a:r>
              <a:rPr lang="en-US" b="1" dirty="0"/>
              <a:t>interacting</a:t>
            </a:r>
            <a:r>
              <a:rPr lang="en-US" dirty="0"/>
              <a:t> with 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2337438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855"/>
            <a:ext cx="9144000" cy="2806578"/>
          </a:xfrm>
        </p:spPr>
        <p:txBody>
          <a:bodyPr>
            <a:normAutofit/>
          </a:bodyPr>
          <a:lstStyle/>
          <a:p>
            <a:r>
              <a:rPr lang="en-US" u="sng" dirty="0"/>
              <a:t>Monte Carlo Methods</a:t>
            </a:r>
            <a:br>
              <a:rPr lang="en-US" dirty="0"/>
            </a:br>
            <a:br>
              <a:rPr lang="en-US" dirty="0"/>
            </a:br>
            <a:r>
              <a:rPr lang="en-US" sz="4800" dirty="0"/>
              <a:t>Monte Carlo Prediction</a:t>
            </a:r>
          </a:p>
        </p:txBody>
      </p:sp>
    </p:spTree>
    <p:extLst>
      <p:ext uri="{BB962C8B-B14F-4D97-AF65-F5344CB8AC3E}">
        <p14:creationId xmlns:p14="http://schemas.microsoft.com/office/powerpoint/2010/main" val="2879234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4151140" y="5397707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Prediction	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D190BC-ACD5-FC4A-9E0B-FFD0B78DAB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4305632"/>
              </p:ext>
            </p:extLst>
          </p:nvPr>
        </p:nvGraphicFramePr>
        <p:xfrm>
          <a:off x="389333" y="186079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36622397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50091672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35261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54506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498D031-7FD0-8D49-8F73-B0B89A1A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22" y="3375955"/>
            <a:ext cx="866486" cy="10753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223B82-988A-2C47-BC6D-25971647B05D}"/>
              </a:ext>
            </a:extLst>
          </p:cNvPr>
          <p:cNvSpPr txBox="1"/>
          <p:nvPr/>
        </p:nvSpPr>
        <p:spPr>
          <a:xfrm>
            <a:off x="3677938" y="1659015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Episode</a:t>
            </a:r>
            <a:r>
              <a:rPr lang="es-ES" dirty="0"/>
              <a:t> 1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178890"/>
                  </p:ext>
                </p:extLst>
              </p:nvPr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178890"/>
                  </p:ext>
                </p:extLst>
              </p:nvPr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2703"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2708668"/>
                  </p:ext>
                </p:extLst>
              </p:nvPr>
            </p:nvGraphicFramePr>
            <p:xfrm>
              <a:off x="479364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2708668"/>
                  </p:ext>
                </p:extLst>
              </p:nvPr>
            </p:nvGraphicFramePr>
            <p:xfrm>
              <a:off x="479364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C769BECD-282D-DE41-BB79-89BC67EAAD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2283428"/>
                  </p:ext>
                </p:extLst>
              </p:nvPr>
            </p:nvGraphicFramePr>
            <p:xfrm>
              <a:off x="6747084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C769BECD-282D-DE41-BB79-89BC67EAAD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2283428"/>
                  </p:ext>
                </p:extLst>
              </p:nvPr>
            </p:nvGraphicFramePr>
            <p:xfrm>
              <a:off x="6747084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B57E58F0-F8FD-4345-A350-E2209AED44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0234533"/>
                  </p:ext>
                </p:extLst>
              </p:nvPr>
            </p:nvGraphicFramePr>
            <p:xfrm>
              <a:off x="7743546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B57E58F0-F8FD-4345-A350-E2209AED44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0234533"/>
                  </p:ext>
                </p:extLst>
              </p:nvPr>
            </p:nvGraphicFramePr>
            <p:xfrm>
              <a:off x="7743546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t="-2703"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8" name="Right Arrow 47">
            <a:extLst>
              <a:ext uri="{FF2B5EF4-FFF2-40B4-BE49-F238E27FC236}">
                <a16:creationId xmlns:a16="http://schemas.microsoft.com/office/drawing/2014/main" id="{9B1D2B87-92D1-DE47-8847-92C343AD205C}"/>
              </a:ext>
            </a:extLst>
          </p:cNvPr>
          <p:cNvSpPr/>
          <p:nvPr/>
        </p:nvSpPr>
        <p:spPr>
          <a:xfrm rot="16200000">
            <a:off x="4381658" y="249256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0AAF3B1F-D7C3-7C46-A1BD-A24B16924021}"/>
              </a:ext>
            </a:extLst>
          </p:cNvPr>
          <p:cNvSpPr/>
          <p:nvPr/>
        </p:nvSpPr>
        <p:spPr>
          <a:xfrm>
            <a:off x="6346109" y="24960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AC3F6141-603F-A748-898F-B6D32FB70F18}"/>
              </a:ext>
            </a:extLst>
          </p:cNvPr>
          <p:cNvSpPr/>
          <p:nvPr/>
        </p:nvSpPr>
        <p:spPr>
          <a:xfrm rot="5400000">
            <a:off x="7318096" y="249256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3131727"/>
                  </p:ext>
                </p:extLst>
              </p:nvPr>
            </p:nvGraphicFramePr>
            <p:xfrm>
              <a:off x="577586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3131727"/>
                  </p:ext>
                </p:extLst>
              </p:nvPr>
            </p:nvGraphicFramePr>
            <p:xfrm>
              <a:off x="577586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3" name="Right Arrow 52">
            <a:extLst>
              <a:ext uri="{FF2B5EF4-FFF2-40B4-BE49-F238E27FC236}">
                <a16:creationId xmlns:a16="http://schemas.microsoft.com/office/drawing/2014/main" id="{F80A8F78-BD22-BB42-83E9-B7BE900A58FE}"/>
              </a:ext>
            </a:extLst>
          </p:cNvPr>
          <p:cNvSpPr/>
          <p:nvPr/>
        </p:nvSpPr>
        <p:spPr>
          <a:xfrm rot="10800000">
            <a:off x="5363883" y="249256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4328758" y="5423498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758" y="5423498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4151139" y="4748748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4151138" y="4110832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4151137" y="3428268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8258881"/>
                  </p:ext>
                </p:extLst>
              </p:nvPr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8258881"/>
                  </p:ext>
                </p:extLst>
              </p:nvPr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4414906"/>
                  </p:ext>
                </p:extLst>
              </p:nvPr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4414906"/>
                  </p:ext>
                </p:extLst>
              </p:nvPr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720347"/>
                  </p:ext>
                </p:extLst>
              </p:nvPr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720347"/>
                  </p:ext>
                </p:extLst>
              </p:nvPr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427184"/>
                  </p:ext>
                </p:extLst>
              </p:nvPr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427184"/>
                  </p:ext>
                </p:extLst>
              </p:nvPr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4689629" y="4985555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4751697" y="5162005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697" y="5162005"/>
                <a:ext cx="48545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/>
              <p:nvPr/>
            </p:nvSpPr>
            <p:spPr>
              <a:xfrm>
                <a:off x="4329703" y="2014733"/>
                <a:ext cx="467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703" y="2014733"/>
                <a:ext cx="46782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/>
              <p:nvPr/>
            </p:nvSpPr>
            <p:spPr>
              <a:xfrm>
                <a:off x="5297039" y="2015367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039" y="2015367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/>
              <p:nvPr/>
            </p:nvSpPr>
            <p:spPr>
              <a:xfrm>
                <a:off x="6284201" y="201022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201" y="2010221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22E0077-75B0-F648-8F06-86B05A70FA29}"/>
                  </a:ext>
                </a:extLst>
              </p:cNvPr>
              <p:cNvSpPr/>
              <p:nvPr/>
            </p:nvSpPr>
            <p:spPr>
              <a:xfrm>
                <a:off x="7233655" y="201022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22E0077-75B0-F648-8F06-86B05A70FA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655" y="2010221"/>
                <a:ext cx="47314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5503941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941" y="4793396"/>
                <a:ext cx="422787" cy="405619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5192310" y="484483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310" y="4844832"/>
                <a:ext cx="321042" cy="281445"/>
              </a:xfrm>
              <a:prstGeom prst="rect">
                <a:avLst/>
              </a:prstGeom>
              <a:blipFill>
                <a:blip r:embed="rId20"/>
                <a:stretch>
                  <a:fillRect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6645047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047" y="4793396"/>
                <a:ext cx="422787" cy="40561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6333416" y="485466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416" y="4854664"/>
                <a:ext cx="321042" cy="281445"/>
              </a:xfrm>
              <a:prstGeom prst="rect">
                <a:avLst/>
              </a:prstGeom>
              <a:blipFill>
                <a:blip r:embed="rId2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Left Brace 83">
            <a:extLst>
              <a:ext uri="{FF2B5EF4-FFF2-40B4-BE49-F238E27FC236}">
                <a16:creationId xmlns:a16="http://schemas.microsoft.com/office/drawing/2014/main" id="{211B805A-DE9A-0049-9F7E-71B74DC1AB5B}"/>
              </a:ext>
            </a:extLst>
          </p:cNvPr>
          <p:cNvSpPr/>
          <p:nvPr/>
        </p:nvSpPr>
        <p:spPr>
          <a:xfrm rot="5400000">
            <a:off x="6614677" y="-243548"/>
            <a:ext cx="246873" cy="6772297"/>
          </a:xfrm>
          <a:prstGeom prst="leftBrace">
            <a:avLst>
              <a:gd name="adj1" fmla="val 3309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5926728" y="4995387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5888065" y="4662905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065" y="4662905"/>
                <a:ext cx="49077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/>
              <p:nvPr/>
            </p:nvSpPr>
            <p:spPr>
              <a:xfrm>
                <a:off x="7675123" y="414842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123" y="4148420"/>
                <a:ext cx="422787" cy="40561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/>
              <p:nvPr/>
            </p:nvSpPr>
            <p:spPr>
              <a:xfrm>
                <a:off x="7363492" y="420968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492" y="4209688"/>
                <a:ext cx="321042" cy="281445"/>
              </a:xfrm>
              <a:prstGeom prst="rect">
                <a:avLst/>
              </a:prstGeom>
              <a:blipFill>
                <a:blip r:embed="rId25"/>
                <a:stretch>
                  <a:fillRect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stCxn id="82" idx="7"/>
            <a:endCxn id="90" idx="1"/>
          </p:cNvCxnSpPr>
          <p:nvPr/>
        </p:nvCxnSpPr>
        <p:spPr>
          <a:xfrm flipV="1">
            <a:off x="7005918" y="4350411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7073896" y="446920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896" y="4469209"/>
                <a:ext cx="490775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/>
              <p:nvPr/>
            </p:nvSpPr>
            <p:spPr>
              <a:xfrm>
                <a:off x="8702593" y="3459482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593" y="3459482"/>
                <a:ext cx="422787" cy="405619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/>
              <p:nvPr/>
            </p:nvSpPr>
            <p:spPr>
              <a:xfrm>
                <a:off x="8390962" y="3520750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962" y="3520750"/>
                <a:ext cx="321042" cy="281445"/>
              </a:xfrm>
              <a:prstGeom prst="rect">
                <a:avLst/>
              </a:prstGeom>
              <a:blipFill>
                <a:blip r:embed="rId28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79ECA2E-0EE9-AB48-9388-CE12F8D9F462}"/>
              </a:ext>
            </a:extLst>
          </p:cNvPr>
          <p:cNvCxnSpPr>
            <a:stCxn id="89" idx="7"/>
            <a:endCxn id="96" idx="1"/>
          </p:cNvCxnSpPr>
          <p:nvPr/>
        </p:nvCxnSpPr>
        <p:spPr>
          <a:xfrm flipV="1">
            <a:off x="8035994" y="3661473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/>
              <p:nvPr/>
            </p:nvSpPr>
            <p:spPr>
              <a:xfrm>
                <a:off x="8108097" y="3807963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097" y="3807963"/>
                <a:ext cx="490775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3826760"/>
                  </p:ext>
                </p:extLst>
              </p:nvPr>
            </p:nvGraphicFramePr>
            <p:xfrm>
              <a:off x="10362834" y="4047967"/>
              <a:ext cx="930562" cy="1478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589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3826760"/>
                  </p:ext>
                </p:extLst>
              </p:nvPr>
            </p:nvGraphicFramePr>
            <p:xfrm>
              <a:off x="10362834" y="4047967"/>
              <a:ext cx="930562" cy="1478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t="-6897" r="-150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t="-103333" r="-150000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t="-210345" r="-150000" b="-1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t="-300000" r="-150000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492A1AAE-B9A9-674B-AC4E-F1AACDE018CD}"/>
              </a:ext>
            </a:extLst>
          </p:cNvPr>
          <p:cNvSpPr txBox="1"/>
          <p:nvPr/>
        </p:nvSpPr>
        <p:spPr>
          <a:xfrm>
            <a:off x="10339349" y="3652214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6856440" y="745646"/>
            <a:ext cx="4106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</a:t>
            </a:r>
            <a:r>
              <a:rPr lang="en-US" sz="2800" b="1" dirty="0"/>
              <a:t>update</a:t>
            </a:r>
            <a:r>
              <a:rPr lang="en-US" sz="2400" b="1" dirty="0"/>
              <a:t> the table?</a:t>
            </a:r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704B8099-7054-694E-B992-812FD773037C}"/>
              </a:ext>
            </a:extLst>
          </p:cNvPr>
          <p:cNvSpPr/>
          <p:nvPr/>
        </p:nvSpPr>
        <p:spPr>
          <a:xfrm rot="16200000">
            <a:off x="5007598" y="526039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64FC8887-5A3C-9D42-A72B-36A5AF67660B}"/>
              </a:ext>
            </a:extLst>
          </p:cNvPr>
          <p:cNvSpPr/>
          <p:nvPr/>
        </p:nvSpPr>
        <p:spPr>
          <a:xfrm rot="10800000">
            <a:off x="5930767" y="503870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8" name="Right Arrow 117">
            <a:extLst>
              <a:ext uri="{FF2B5EF4-FFF2-40B4-BE49-F238E27FC236}">
                <a16:creationId xmlns:a16="http://schemas.microsoft.com/office/drawing/2014/main" id="{06B8EBDD-E9B6-674A-9204-CCBF5DEBD62D}"/>
              </a:ext>
            </a:extLst>
          </p:cNvPr>
          <p:cNvSpPr/>
          <p:nvPr/>
        </p:nvSpPr>
        <p:spPr>
          <a:xfrm>
            <a:off x="7168325" y="478566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8ABD68DB-7C33-414F-BE29-AACAD7D5A12B}"/>
              </a:ext>
            </a:extLst>
          </p:cNvPr>
          <p:cNvSpPr/>
          <p:nvPr/>
        </p:nvSpPr>
        <p:spPr>
          <a:xfrm rot="5400000">
            <a:off x="8363620" y="398514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62EA047-5FE2-7F4E-8917-8EBF1AC0F510}"/>
              </a:ext>
            </a:extLst>
          </p:cNvPr>
          <p:cNvSpPr txBox="1"/>
          <p:nvPr/>
        </p:nvSpPr>
        <p:spPr>
          <a:xfrm>
            <a:off x="5069093" y="1637658"/>
            <a:ext cx="423122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Monte Carlo Methods run ENTIRE episodes</a:t>
            </a:r>
          </a:p>
        </p:txBody>
      </p:sp>
    </p:spTree>
    <p:extLst>
      <p:ext uri="{BB962C8B-B14F-4D97-AF65-F5344CB8AC3E}">
        <p14:creationId xmlns:p14="http://schemas.microsoft.com/office/powerpoint/2010/main" val="249978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1.875E-6 -0.2106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0.21065 L -0.05664 -0.2106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664 -0.21065 L -1.875E-6 -0.2106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21065 L 0.11224 -0.2106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224 -0.21065 L 0.11302 -1.85185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20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838203" y="4238758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Prediction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838202" y="3589799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838201" y="2951883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838200" y="2269319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4724651"/>
                  </p:ext>
                </p:extLst>
              </p:nvPr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4724651"/>
                  </p:ext>
                </p:extLst>
              </p:nvPr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4996162"/>
                  </p:ext>
                </p:extLst>
              </p:nvPr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4996162"/>
                  </p:ext>
                </p:extLst>
              </p:nvPr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2054802"/>
                  </p:ext>
                </p:extLst>
              </p:nvPr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2054802"/>
                  </p:ext>
                </p:extLst>
              </p:nvPr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0047420"/>
                  </p:ext>
                </p:extLst>
              </p:nvPr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0047420"/>
                  </p:ext>
                </p:extLst>
              </p:nvPr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1376692" y="3826606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2613791" y="3836438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/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/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blipFill>
                <a:blip r:embed="rId15"/>
                <a:stretch>
                  <a:fillRect b="-1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stCxn id="82" idx="7"/>
            <a:endCxn id="90" idx="1"/>
          </p:cNvCxnSpPr>
          <p:nvPr/>
        </p:nvCxnSpPr>
        <p:spPr>
          <a:xfrm flipV="1">
            <a:off x="3692981" y="3191462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/>
              <p:nvPr/>
            </p:nvSpPr>
            <p:spPr>
              <a:xfrm>
                <a:off x="5400289" y="2300533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289" y="2300533"/>
                <a:ext cx="422787" cy="405619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/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79ECA2E-0EE9-AB48-9388-CE12F8D9F462}"/>
              </a:ext>
            </a:extLst>
          </p:cNvPr>
          <p:cNvCxnSpPr>
            <a:stCxn id="89" idx="7"/>
            <a:endCxn id="96" idx="1"/>
          </p:cNvCxnSpPr>
          <p:nvPr/>
        </p:nvCxnSpPr>
        <p:spPr>
          <a:xfrm flipV="1">
            <a:off x="4723057" y="2502524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/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0177527"/>
                  </p:ext>
                </p:extLst>
              </p:nvPr>
            </p:nvGraphicFramePr>
            <p:xfrm>
              <a:off x="294823" y="5205880"/>
              <a:ext cx="930562" cy="1478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589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0177527"/>
                  </p:ext>
                </p:extLst>
              </p:nvPr>
            </p:nvGraphicFramePr>
            <p:xfrm>
              <a:off x="294823" y="5205880"/>
              <a:ext cx="930562" cy="1478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3448" t="-3448" r="-155172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3448" t="-100000" r="-155172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3448" t="-206897" r="-155172" b="-1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3448" t="-296667" r="-155172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492A1AAE-B9A9-674B-AC4E-F1AACDE018CD}"/>
              </a:ext>
            </a:extLst>
          </p:cNvPr>
          <p:cNvSpPr txBox="1"/>
          <p:nvPr/>
        </p:nvSpPr>
        <p:spPr>
          <a:xfrm>
            <a:off x="271338" y="4810127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902997"/>
              </p:ext>
            </p:extLst>
          </p:nvPr>
        </p:nvGraphicFramePr>
        <p:xfrm>
          <a:off x="6983468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7BFE56-4F0B-064F-9771-239071C9F50D}"/>
              </a:ext>
            </a:extLst>
          </p:cNvPr>
          <p:cNvSpPr txBox="1"/>
          <p:nvPr/>
        </p:nvSpPr>
        <p:spPr>
          <a:xfrm>
            <a:off x="8730622" y="1399806"/>
            <a:ext cx="15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240239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765799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140713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590396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ight Arrow 80">
            <a:extLst>
              <a:ext uri="{FF2B5EF4-FFF2-40B4-BE49-F238E27FC236}">
                <a16:creationId xmlns:a16="http://schemas.microsoft.com/office/drawing/2014/main" id="{61C3E022-5C73-5840-B29E-2950B6A7BEAC}"/>
              </a:ext>
            </a:extLst>
          </p:cNvPr>
          <p:cNvSpPr/>
          <p:nvPr/>
        </p:nvSpPr>
        <p:spPr>
          <a:xfrm rot="16200000">
            <a:off x="1704189" y="412847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10A3AB0C-FC16-2E46-8470-FFBFF9CD5C72}"/>
              </a:ext>
            </a:extLst>
          </p:cNvPr>
          <p:cNvSpPr/>
          <p:nvPr/>
        </p:nvSpPr>
        <p:spPr>
          <a:xfrm rot="10800000">
            <a:off x="2627358" y="390678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56BE76E-99FE-5B42-AAAC-236CD4770E17}"/>
              </a:ext>
            </a:extLst>
          </p:cNvPr>
          <p:cNvSpPr/>
          <p:nvPr/>
        </p:nvSpPr>
        <p:spPr>
          <a:xfrm>
            <a:off x="3864916" y="365375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DE072E89-8C2C-2E4A-8946-CCCACD721063}"/>
              </a:ext>
            </a:extLst>
          </p:cNvPr>
          <p:cNvSpPr/>
          <p:nvPr/>
        </p:nvSpPr>
        <p:spPr>
          <a:xfrm rot="5400000">
            <a:off x="5060211" y="28532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595AD1-6EDD-EA44-B945-CF225B7B2429}"/>
              </a:ext>
            </a:extLst>
          </p:cNvPr>
          <p:cNvSpPr/>
          <p:nvPr/>
        </p:nvSpPr>
        <p:spPr>
          <a:xfrm>
            <a:off x="2200760" y="3326324"/>
            <a:ext cx="1148316" cy="102072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2DF04BA-451B-C044-AC0E-087219848F52}"/>
              </a:ext>
            </a:extLst>
          </p:cNvPr>
          <p:cNvSpPr/>
          <p:nvPr/>
        </p:nvSpPr>
        <p:spPr>
          <a:xfrm>
            <a:off x="3352893" y="3009915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0597CE6-5EAE-B94A-BB97-F26AFDF9660C}"/>
              </a:ext>
            </a:extLst>
          </p:cNvPr>
          <p:cNvSpPr/>
          <p:nvPr/>
        </p:nvSpPr>
        <p:spPr>
          <a:xfrm>
            <a:off x="4362186" y="2257902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FDDAA122-9DCA-7A43-BAD0-8647F3D7155B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 flipH="1" flipV="1">
            <a:off x="5619412" y="51194"/>
            <a:ext cx="1451361" cy="7140350"/>
          </a:xfrm>
          <a:prstGeom prst="curvedConnector4">
            <a:avLst>
              <a:gd name="adj1" fmla="val -15751"/>
              <a:gd name="adj2" fmla="val 596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3A0961-3231-A949-B8E8-BB5A95AB629A}"/>
                  </a:ext>
                </a:extLst>
              </p:cNvPr>
              <p:cNvSpPr/>
              <p:nvPr/>
            </p:nvSpPr>
            <p:spPr>
              <a:xfrm>
                <a:off x="3349076" y="2241310"/>
                <a:ext cx="2049992" cy="198345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=−1+10=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3A0961-3231-A949-B8E8-BB5A95AB62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076" y="2241310"/>
                <a:ext cx="2049992" cy="1983455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BC4ACA7-2C46-5D4B-B019-FA9336EC90EB}"/>
              </a:ext>
            </a:extLst>
          </p:cNvPr>
          <p:cNvSpPr txBox="1"/>
          <p:nvPr/>
        </p:nvSpPr>
        <p:spPr>
          <a:xfrm>
            <a:off x="4767232" y="1593931"/>
            <a:ext cx="193354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Cumulative Return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36A6F9B-4409-924E-BE02-8D2E4CA9FB7A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4059321" y="1778597"/>
            <a:ext cx="707911" cy="927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B5A4418F-679E-0F4F-9EAB-F19FF1AF1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772701"/>
              </p:ext>
            </p:extLst>
          </p:nvPr>
        </p:nvGraphicFramePr>
        <p:xfrm>
          <a:off x="693054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/>
              <p:nvPr/>
            </p:nvSpPr>
            <p:spPr>
              <a:xfrm>
                <a:off x="8677700" y="3882690"/>
                <a:ext cx="2291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Counter Table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7700" y="3882690"/>
                <a:ext cx="2291653" cy="369332"/>
              </a:xfrm>
              <a:prstGeom prst="rect">
                <a:avLst/>
              </a:prstGeom>
              <a:blipFill>
                <a:blip r:embed="rId29"/>
                <a:stretch>
                  <a:fillRect l="-16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/>
              <p:nvPr/>
            </p:nvSpPr>
            <p:spPr>
              <a:xfrm>
                <a:off x="6449561" y="4718722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561" y="4718722"/>
                <a:ext cx="438132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/>
              <p:nvPr/>
            </p:nvSpPr>
            <p:spPr>
              <a:xfrm>
                <a:off x="6443671" y="5114698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671" y="5114698"/>
                <a:ext cx="443455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/>
              <p:nvPr/>
            </p:nvSpPr>
            <p:spPr>
              <a:xfrm>
                <a:off x="6443671" y="5484030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671" y="5484030"/>
                <a:ext cx="443455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Arrow 104">
            <a:extLst>
              <a:ext uri="{FF2B5EF4-FFF2-40B4-BE49-F238E27FC236}">
                <a16:creationId xmlns:a16="http://schemas.microsoft.com/office/drawing/2014/main" id="{3A82F55B-A57C-2D49-8201-A76B2F5518FC}"/>
              </a:ext>
            </a:extLst>
          </p:cNvPr>
          <p:cNvSpPr/>
          <p:nvPr/>
        </p:nvSpPr>
        <p:spPr>
          <a:xfrm rot="16200000">
            <a:off x="718731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/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573F282-974C-8C4D-BDF2-324395491D75}"/>
              </a:ext>
            </a:extLst>
          </p:cNvPr>
          <p:cNvSpPr/>
          <p:nvPr/>
        </p:nvSpPr>
        <p:spPr>
          <a:xfrm rot="10800000">
            <a:off x="971287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/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ight Arrow 108">
            <a:extLst>
              <a:ext uri="{FF2B5EF4-FFF2-40B4-BE49-F238E27FC236}">
                <a16:creationId xmlns:a16="http://schemas.microsoft.com/office/drawing/2014/main" id="{48AFC5B8-CE5B-8440-9318-C4251549CE2C}"/>
              </a:ext>
            </a:extLst>
          </p:cNvPr>
          <p:cNvSpPr/>
          <p:nvPr/>
        </p:nvSpPr>
        <p:spPr>
          <a:xfrm>
            <a:off x="1108779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/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ight Arrow 110">
            <a:extLst>
              <a:ext uri="{FF2B5EF4-FFF2-40B4-BE49-F238E27FC236}">
                <a16:creationId xmlns:a16="http://schemas.microsoft.com/office/drawing/2014/main" id="{79B9EC0C-F543-2D41-A6E6-10C6B0BADDE7}"/>
              </a:ext>
            </a:extLst>
          </p:cNvPr>
          <p:cNvSpPr/>
          <p:nvPr/>
        </p:nvSpPr>
        <p:spPr>
          <a:xfrm rot="5400000">
            <a:off x="853747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/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3D34565-D11E-9C43-ABF3-A7874656AD57}"/>
                  </a:ext>
                </a:extLst>
              </p:cNvPr>
              <p:cNvSpPr/>
              <p:nvPr/>
            </p:nvSpPr>
            <p:spPr>
              <a:xfrm>
                <a:off x="2294991" y="4040066"/>
                <a:ext cx="101636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3D34565-D11E-9C43-ABF3-A7874656AD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991" y="4040066"/>
                <a:ext cx="1016368" cy="338554"/>
              </a:xfrm>
              <a:prstGeom prst="rect">
                <a:avLst/>
              </a:prstGeom>
              <a:blipFill>
                <a:blip r:embed="rId37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D67A4B0-71C6-D445-B076-274BBE56B297}"/>
                  </a:ext>
                </a:extLst>
              </p:cNvPr>
              <p:cNvSpPr txBox="1"/>
              <p:nvPr/>
            </p:nvSpPr>
            <p:spPr>
              <a:xfrm>
                <a:off x="1595773" y="6222694"/>
                <a:ext cx="4805366" cy="36933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General 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D67A4B0-71C6-D445-B076-274BBE56B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773" y="6222694"/>
                <a:ext cx="4805366" cy="369332"/>
              </a:xfrm>
              <a:prstGeom prst="rect">
                <a:avLst/>
              </a:prstGeom>
              <a:blipFill>
                <a:blip r:embed="rId38"/>
                <a:stretch>
                  <a:fillRect l="-785" t="-3030" b="-18182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5398E5F-A216-4349-B683-81D935B9E0CD}"/>
              </a:ext>
            </a:extLst>
          </p:cNvPr>
          <p:cNvCxnSpPr>
            <a:cxnSpLocks/>
            <a:stCxn id="41" idx="0"/>
          </p:cNvCxnSpPr>
          <p:nvPr/>
        </p:nvCxnSpPr>
        <p:spPr>
          <a:xfrm flipH="1" flipV="1">
            <a:off x="2774917" y="4354862"/>
            <a:ext cx="1222651" cy="570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874FE979-461B-F34B-8F7A-359EB4A93F35}"/>
              </a:ext>
            </a:extLst>
          </p:cNvPr>
          <p:cNvCxnSpPr>
            <a:cxnSpLocks/>
            <a:stCxn id="41" idx="2"/>
            <a:endCxn id="116" idx="0"/>
          </p:cNvCxnSpPr>
          <p:nvPr/>
        </p:nvCxnSpPr>
        <p:spPr>
          <a:xfrm>
            <a:off x="3997568" y="5294678"/>
            <a:ext cx="888" cy="92801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urved Connector 121">
            <a:extLst>
              <a:ext uri="{FF2B5EF4-FFF2-40B4-BE49-F238E27FC236}">
                <a16:creationId xmlns:a16="http://schemas.microsoft.com/office/drawing/2014/main" id="{F4133106-79CE-734F-992B-57C6C3A3C924}"/>
              </a:ext>
            </a:extLst>
          </p:cNvPr>
          <p:cNvCxnSpPr>
            <a:cxnSpLocks/>
            <a:stCxn id="8" idx="2"/>
          </p:cNvCxnSpPr>
          <p:nvPr/>
        </p:nvCxnSpPr>
        <p:spPr>
          <a:xfrm rot="16200000" flipH="1">
            <a:off x="5797122" y="1324845"/>
            <a:ext cx="1043020" cy="70874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C508F4A-09BB-6747-9C00-C24B09458265}"/>
                  </a:ext>
                </a:extLst>
              </p:cNvPr>
              <p:cNvSpPr txBox="1"/>
              <p:nvPr/>
            </p:nvSpPr>
            <p:spPr>
              <a:xfrm>
                <a:off x="1594885" y="4925346"/>
                <a:ext cx="4805366" cy="36933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=−1+9=8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C508F4A-09BB-6747-9C00-C24B09458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885" y="4925346"/>
                <a:ext cx="4805366" cy="369332"/>
              </a:xfrm>
              <a:prstGeom prst="rect">
                <a:avLst/>
              </a:prstGeom>
              <a:blipFill>
                <a:blip r:embed="rId39"/>
                <a:stretch>
                  <a:fillRect l="-1053" t="-6452" b="-19355"/>
                </a:stretch>
              </a:blipFill>
              <a:ln w="127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A31555C8-AE3F-2243-BB5D-A374EA2D6AEC}"/>
                  </a:ext>
                </a:extLst>
              </p:cNvPr>
              <p:cNvSpPr/>
              <p:nvPr/>
            </p:nvSpPr>
            <p:spPr>
              <a:xfrm>
                <a:off x="4987482" y="5364159"/>
                <a:ext cx="11327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A31555C8-AE3F-2243-BB5D-A374EA2D6A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482" y="5364159"/>
                <a:ext cx="1132746" cy="369332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5200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1128</Words>
  <Application>Microsoft Macintosh PowerPoint</Application>
  <PresentationFormat>Widescreen</PresentationFormat>
  <Paragraphs>492</Paragraphs>
  <Slides>22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Wingdings</vt:lpstr>
      <vt:lpstr>Office Theme</vt:lpstr>
      <vt:lpstr>Reinforcement Learning   Monte Carlo Methods</vt:lpstr>
      <vt:lpstr>Index</vt:lpstr>
      <vt:lpstr>Monte Carlo Methods  Monte Carlo Prediction</vt:lpstr>
      <vt:lpstr>Environment Example </vt:lpstr>
      <vt:lpstr>Environment Example </vt:lpstr>
      <vt:lpstr>Environment Example </vt:lpstr>
      <vt:lpstr>Monte Carlo Methods  Monte Carlo Prediction</vt:lpstr>
      <vt:lpstr>Monte Carlo Prediction </vt:lpstr>
      <vt:lpstr>Monte Carlo Prediction</vt:lpstr>
      <vt:lpstr>Monte Carlo Prediction</vt:lpstr>
      <vt:lpstr>Monte Carlo Prediction</vt:lpstr>
      <vt:lpstr>Monte Carlo Prediction</vt:lpstr>
      <vt:lpstr>Monte Carlo Prediction</vt:lpstr>
      <vt:lpstr>Monte Carlo Methods  First-Visit vs Every-Visit</vt:lpstr>
      <vt:lpstr>Monte Carlo First Visit</vt:lpstr>
      <vt:lpstr>PowerPoint Presentation</vt:lpstr>
      <vt:lpstr>Monte Carlo First Visit</vt:lpstr>
      <vt:lpstr>NOTE 1</vt:lpstr>
      <vt:lpstr>Monte Carlo Methods  Monte Carlo Control</vt:lpstr>
      <vt:lpstr> What can be improved in this method?  Right now we are improving the table after all the episodes  We need a way to update the values after each episode </vt:lpstr>
      <vt:lpstr>Monte Carlo Methods  Monte Carlo Control  Incremental updates</vt:lpstr>
      <vt:lpstr>Monte Carlo Control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Pablo Ruiz Ruiz</dc:creator>
  <cp:lastModifiedBy>Pablo Ruiz Ruiz</cp:lastModifiedBy>
  <cp:revision>372</cp:revision>
  <dcterms:created xsi:type="dcterms:W3CDTF">2018-09-08T23:49:33Z</dcterms:created>
  <dcterms:modified xsi:type="dcterms:W3CDTF">2018-09-09T02:50:52Z</dcterms:modified>
</cp:coreProperties>
</file>